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charts/chart2.xml" ContentType="application/vnd.openxmlformats-officedocument.drawingml.chart+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2"/>
    <p:sldMasterId id="2147483690" r:id="rId3"/>
  </p:sldMasterIdLst>
  <p:notesMasterIdLst>
    <p:notesMasterId r:id="rId70"/>
  </p:notesMasterIdLst>
  <p:handoutMasterIdLst>
    <p:handoutMasterId r:id="rId71"/>
  </p:handoutMasterIdLst>
  <p:sldIdLst>
    <p:sldId id="277" r:id="rId4"/>
    <p:sldId id="2510" r:id="rId5"/>
    <p:sldId id="2505" r:id="rId6"/>
    <p:sldId id="2508" r:id="rId7"/>
    <p:sldId id="2506" r:id="rId8"/>
    <p:sldId id="2509" r:id="rId9"/>
    <p:sldId id="2507" r:id="rId10"/>
    <p:sldId id="2511" r:id="rId11"/>
    <p:sldId id="2443" r:id="rId12"/>
    <p:sldId id="2442" r:id="rId13"/>
    <p:sldId id="2451" r:id="rId14"/>
    <p:sldId id="2444" r:id="rId15"/>
    <p:sldId id="2445" r:id="rId16"/>
    <p:sldId id="2446" r:id="rId17"/>
    <p:sldId id="2447" r:id="rId18"/>
    <p:sldId id="2448" r:id="rId19"/>
    <p:sldId id="2449" r:id="rId20"/>
    <p:sldId id="2450" r:id="rId21"/>
    <p:sldId id="2452" r:id="rId22"/>
    <p:sldId id="2453" r:id="rId23"/>
    <p:sldId id="2459" r:id="rId24"/>
    <p:sldId id="2458" r:id="rId25"/>
    <p:sldId id="2457" r:id="rId26"/>
    <p:sldId id="2456" r:id="rId27"/>
    <p:sldId id="2455" r:id="rId28"/>
    <p:sldId id="2454" r:id="rId29"/>
    <p:sldId id="2460" r:id="rId30"/>
    <p:sldId id="2461" r:id="rId31"/>
    <p:sldId id="2462" r:id="rId32"/>
    <p:sldId id="2482" r:id="rId33"/>
    <p:sldId id="2400" r:id="rId34"/>
    <p:sldId id="2429" r:id="rId35"/>
    <p:sldId id="2430" r:id="rId36"/>
    <p:sldId id="2431" r:id="rId37"/>
    <p:sldId id="2484" r:id="rId38"/>
    <p:sldId id="2494" r:id="rId39"/>
    <p:sldId id="2432" r:id="rId40"/>
    <p:sldId id="2434" r:id="rId41"/>
    <p:sldId id="2499" r:id="rId42"/>
    <p:sldId id="2435" r:id="rId43"/>
    <p:sldId id="2465" r:id="rId44"/>
    <p:sldId id="2489" r:id="rId45"/>
    <p:sldId id="2501" r:id="rId46"/>
    <p:sldId id="2502" r:id="rId47"/>
    <p:sldId id="2491" r:id="rId48"/>
    <p:sldId id="2503" r:id="rId49"/>
    <p:sldId id="2500" r:id="rId50"/>
    <p:sldId id="2469" r:id="rId51"/>
    <p:sldId id="2485" r:id="rId52"/>
    <p:sldId id="2495" r:id="rId53"/>
    <p:sldId id="2470" r:id="rId54"/>
    <p:sldId id="2437" r:id="rId55"/>
    <p:sldId id="2463" r:id="rId56"/>
    <p:sldId id="2504" r:id="rId57"/>
    <p:sldId id="2476" r:id="rId58"/>
    <p:sldId id="2475" r:id="rId59"/>
    <p:sldId id="2492" r:id="rId60"/>
    <p:sldId id="2493" r:id="rId61"/>
    <p:sldId id="2497" r:id="rId62"/>
    <p:sldId id="2498" r:id="rId63"/>
    <p:sldId id="2496" r:id="rId64"/>
    <p:sldId id="2486" r:id="rId65"/>
    <p:sldId id="2512" r:id="rId66"/>
    <p:sldId id="2513" r:id="rId67"/>
    <p:sldId id="2514" r:id="rId68"/>
    <p:sldId id="2399" r:id="rId69"/>
  </p:sldIdLst>
  <p:sldSz cx="12192000" cy="6858000"/>
  <p:notesSz cx="6797675" cy="9926638"/>
  <p:custDataLst>
    <p:tags r:id="rId7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994CC296-6832-460A-AFDC-6518D4C909AF}">
          <p14:sldIdLst>
            <p14:sldId id="277"/>
            <p14:sldId id="2510"/>
            <p14:sldId id="2505"/>
            <p14:sldId id="2508"/>
            <p14:sldId id="2506"/>
            <p14:sldId id="2509"/>
            <p14:sldId id="2507"/>
            <p14:sldId id="2511"/>
            <p14:sldId id="2443"/>
            <p14:sldId id="2442"/>
            <p14:sldId id="2451"/>
            <p14:sldId id="2444"/>
            <p14:sldId id="2445"/>
            <p14:sldId id="2446"/>
            <p14:sldId id="2447"/>
            <p14:sldId id="2448"/>
            <p14:sldId id="2449"/>
            <p14:sldId id="2450"/>
            <p14:sldId id="2452"/>
            <p14:sldId id="2453"/>
            <p14:sldId id="2459"/>
            <p14:sldId id="2458"/>
            <p14:sldId id="2457"/>
            <p14:sldId id="2456"/>
            <p14:sldId id="2455"/>
            <p14:sldId id="2454"/>
            <p14:sldId id="2460"/>
            <p14:sldId id="2461"/>
            <p14:sldId id="2462"/>
            <p14:sldId id="2482"/>
            <p14:sldId id="2400"/>
            <p14:sldId id="2429"/>
            <p14:sldId id="2430"/>
            <p14:sldId id="2431"/>
            <p14:sldId id="2484"/>
            <p14:sldId id="2494"/>
            <p14:sldId id="2432"/>
            <p14:sldId id="2434"/>
            <p14:sldId id="2499"/>
            <p14:sldId id="2435"/>
            <p14:sldId id="2465"/>
            <p14:sldId id="2489"/>
            <p14:sldId id="2501"/>
            <p14:sldId id="2502"/>
            <p14:sldId id="2491"/>
            <p14:sldId id="2503"/>
            <p14:sldId id="2500"/>
            <p14:sldId id="2469"/>
            <p14:sldId id="2485"/>
            <p14:sldId id="2495"/>
            <p14:sldId id="2470"/>
            <p14:sldId id="2437"/>
            <p14:sldId id="2463"/>
            <p14:sldId id="2504"/>
            <p14:sldId id="2476"/>
            <p14:sldId id="2475"/>
            <p14:sldId id="2492"/>
            <p14:sldId id="2493"/>
            <p14:sldId id="2497"/>
            <p14:sldId id="2498"/>
            <p14:sldId id="2496"/>
            <p14:sldId id="2486"/>
            <p14:sldId id="2512"/>
            <p14:sldId id="2513"/>
            <p14:sldId id="2514"/>
            <p14:sldId id="2399"/>
          </p14:sldIdLst>
        </p14:section>
      </p14:sectionLst>
    </p:ext>
    <p:ext uri="{EFAFB233-063F-42B5-8137-9DF3F51BA10A}">
      <p15:sldGuideLst xmlns:p15="http://schemas.microsoft.com/office/powerpoint/2012/main" xmlns="">
        <p15:guide id="1" orient="horz" pos="2199" userDrawn="1">
          <p15:clr>
            <a:srgbClr val="A4A3A4"/>
          </p15:clr>
        </p15:guide>
        <p15:guide id="2" pos="39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蒋菁菁" initials="微软用户" lastIdx="1" clrIdx="0"/>
  <p:cmAuthor id="2" name="廖小平" initials="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0517C"/>
    <a:srgbClr val="8DB3E2"/>
    <a:srgbClr val="4071D4"/>
    <a:srgbClr val="EBF1DE"/>
    <a:srgbClr val="376092"/>
    <a:srgbClr val="3260AC"/>
    <a:srgbClr val="376BBF"/>
    <a:srgbClr val="3562DF"/>
    <a:srgbClr val="1F4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2857" autoAdjust="0"/>
  </p:normalViewPr>
  <p:slideViewPr>
    <p:cSldViewPr showGuides="1">
      <p:cViewPr varScale="1">
        <p:scale>
          <a:sx n="62" d="100"/>
          <a:sy n="62" d="100"/>
        </p:scale>
        <p:origin x="-996" y="-78"/>
      </p:cViewPr>
      <p:guideLst>
        <p:guide orient="horz" pos="2199"/>
        <p:guide pos="39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4273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gs" Target="tags/tag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theme" Target="theme/theme1.xml"/><Relationship Id="rId7" Type="http://schemas.openxmlformats.org/officeDocument/2006/relationships/slide" Target="slides/slide4.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oleObject" Target="file:///E:\&#25945;&#21153;&#22788;&#32479;&#31609;&#24037;&#20316;\"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2130" b="1" i="0" u="none" strike="noStrike" kern="1200" baseline="0">
                <a:solidFill>
                  <a:schemeClr val="tx1">
                    <a:lumMod val="65000"/>
                    <a:lumOff val="35000"/>
                  </a:schemeClr>
                </a:solidFill>
                <a:latin typeface="+mn-lt"/>
                <a:ea typeface="+mn-ea"/>
                <a:cs typeface="+mn-cs"/>
              </a:defRPr>
            </a:pPr>
            <a:r>
              <a:rPr lang="en-US"/>
              <a:t>2022-2024</a:t>
            </a:r>
            <a:r>
              <a:rPr lang="zh-CN"/>
              <a:t>年转专业人数</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转专业计划人数</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dLbls>
            <c:numFmt formatCode="General" sourceLinked="0"/>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Sheet1!$A$2:$A$4</c:f>
              <c:strCache>
                <c:ptCount val="3"/>
                <c:pt idx="0">
                  <c:v>2022年</c:v>
                </c:pt>
                <c:pt idx="1">
                  <c:v>2023年</c:v>
                </c:pt>
                <c:pt idx="2">
                  <c:v>2024年</c:v>
                </c:pt>
              </c:strCache>
            </c:strRef>
          </c:cat>
          <c:val>
            <c:numRef>
              <c:f>Sheet1!$B$2:$B$4</c:f>
              <c:numCache>
                <c:formatCode>General</c:formatCode>
                <c:ptCount val="3"/>
                <c:pt idx="0">
                  <c:v>580</c:v>
                </c:pt>
                <c:pt idx="1">
                  <c:v>580</c:v>
                </c:pt>
                <c:pt idx="2">
                  <c:v>580</c:v>
                </c:pt>
              </c:numCache>
            </c:numRef>
          </c:val>
          <c:extLst xmlns:c16r2="http://schemas.microsoft.com/office/drawing/2015/06/chart">
            <c:ext xmlns:c16="http://schemas.microsoft.com/office/drawing/2014/chart" uri="{C3380CC4-5D6E-409C-BE32-E72D297353CC}">
              <c16:uniqueId val="{00000000-2744-4C81-8B9A-5782DDC0D253}"/>
            </c:ext>
          </c:extLst>
        </c:ser>
        <c:ser>
          <c:idx val="1"/>
          <c:order val="1"/>
          <c:tx>
            <c:strRef>
              <c:f>Sheet1!$C$1</c:f>
              <c:strCache>
                <c:ptCount val="1"/>
                <c:pt idx="0">
                  <c:v>实际转专业人数</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invertIfNegative val="0"/>
          <c:dLbls>
            <c:dLbl>
              <c:idx val="0"/>
              <c:layout>
                <c:manualLayout>
                  <c:x val="2.80516633141163E-2"/>
                  <c:y val="-3.2289665247701299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744-4C81-8B9A-5782DDC0D253}"/>
                </c:ext>
              </c:extLst>
            </c:dLbl>
            <c:dLbl>
              <c:idx val="1"/>
              <c:layout>
                <c:manualLayout>
                  <c:x val="2.3736022804252101E-2"/>
                  <c:y val="-1.6144832623850702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5.3762006698077999E-2"/>
                      <c:h val="6.2028446940833898E-2"/>
                    </c:manualLayout>
                  </c15:layout>
                </c:ext>
                <c:ext xmlns:c16="http://schemas.microsoft.com/office/drawing/2014/chart" uri="{C3380CC4-5D6E-409C-BE32-E72D297353CC}">
                  <c16:uniqueId val="{00000002-2744-4C81-8B9A-5782DDC0D253}"/>
                </c:ext>
              </c:extLst>
            </c:dLbl>
            <c:dLbl>
              <c:idx val="2"/>
              <c:layout>
                <c:manualLayout>
                  <c:x val="1.7262562039456E-2"/>
                  <c:y val="-9.6868995743103394E-3"/>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744-4C81-8B9A-5782DDC0D253}"/>
                </c:ext>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cat>
            <c:strRef>
              <c:f>Sheet1!$A$2:$A$4</c:f>
              <c:strCache>
                <c:ptCount val="3"/>
                <c:pt idx="0">
                  <c:v>2022年</c:v>
                </c:pt>
                <c:pt idx="1">
                  <c:v>2023年</c:v>
                </c:pt>
                <c:pt idx="2">
                  <c:v>2024年</c:v>
                </c:pt>
              </c:strCache>
            </c:strRef>
          </c:cat>
          <c:val>
            <c:numRef>
              <c:f>Sheet1!$C$2:$C$4</c:f>
              <c:numCache>
                <c:formatCode>General</c:formatCode>
                <c:ptCount val="3"/>
                <c:pt idx="0">
                  <c:v>103</c:v>
                </c:pt>
                <c:pt idx="1">
                  <c:v>137</c:v>
                </c:pt>
                <c:pt idx="2">
                  <c:v>168</c:v>
                </c:pt>
              </c:numCache>
            </c:numRef>
          </c:val>
          <c:extLst xmlns:c16r2="http://schemas.microsoft.com/office/drawing/2015/06/chart">
            <c:ext xmlns:c16="http://schemas.microsoft.com/office/drawing/2014/chart" uri="{C3380CC4-5D6E-409C-BE32-E72D297353CC}">
              <c16:uniqueId val="{00000004-2744-4C81-8B9A-5782DDC0D253}"/>
            </c:ext>
          </c:extLst>
        </c:ser>
        <c:dLbls>
          <c:showLegendKey val="0"/>
          <c:showVal val="1"/>
          <c:showCatName val="0"/>
          <c:showSerName val="0"/>
          <c:showPercent val="0"/>
          <c:showBubbleSize val="0"/>
        </c:dLbls>
        <c:gapWidth val="150"/>
        <c:axId val="256703488"/>
        <c:axId val="230594752"/>
      </c:barChart>
      <c:catAx>
        <c:axId val="25670348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30594752"/>
        <c:crosses val="autoZero"/>
        <c:auto val="1"/>
        <c:lblAlgn val="ctr"/>
        <c:lblOffset val="100"/>
        <c:noMultiLvlLbl val="0"/>
      </c:catAx>
      <c:valAx>
        <c:axId val="230594752"/>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56703488"/>
        <c:crosses val="autoZero"/>
        <c:crossBetween val="between"/>
      </c:valAx>
      <c:spPr>
        <a:noFill/>
        <a:ln>
          <a:noFill/>
        </a:ln>
        <a:effectLst>
          <a:outerShdw blurRad="12700" dist="50800" dir="5400000" algn="ctr" rotWithShape="0">
            <a:srgbClr val="000000">
              <a:alpha val="42000"/>
            </a:srgbClr>
          </a:outerShdw>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uri="{0b15fc19-7d7d-44ad-8c2d-2c3a37ce22c3}">
        <chartProps xmlns="https://web.wps.cn/et/2018/main" chartId="{2bc88d51-b6ec-4167-8e22-1e45e15fb185}"/>
      </c:ext>
    </c:extLst>
  </c:chart>
  <c:spPr>
    <a:noFill/>
    <a:ln>
      <a:noFill/>
    </a:ln>
    <a:effectLst>
      <a:outerShdw blurRad="50800" dist="50800" dir="5400000" sx="1000" sy="1000" algn="ctr" rotWithShape="0">
        <a:srgbClr val="000000"/>
      </a:outerShdw>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Sheet1!$G$12</c:f>
              <c:strCache>
                <c:ptCount val="1"/>
                <c:pt idx="0">
                  <c:v>总保研指标</c:v>
                </c:pt>
              </c:strCache>
            </c:strRef>
          </c:tx>
          <c:marker>
            <c:symbol val="none"/>
          </c:marker>
          <c:cat>
            <c:numRef>
              <c:f>Sheet1!$F$13:$F$17</c:f>
              <c:numCache>
                <c:formatCode>General</c:formatCode>
                <c:ptCount val="5"/>
                <c:pt idx="0">
                  <c:v>2021</c:v>
                </c:pt>
                <c:pt idx="1">
                  <c:v>2022</c:v>
                </c:pt>
                <c:pt idx="2">
                  <c:v>2023</c:v>
                </c:pt>
                <c:pt idx="3">
                  <c:v>2024</c:v>
                </c:pt>
                <c:pt idx="4">
                  <c:v>2025</c:v>
                </c:pt>
              </c:numCache>
            </c:numRef>
          </c:cat>
          <c:val>
            <c:numRef>
              <c:f>Sheet1!$G$13:$G$17</c:f>
              <c:numCache>
                <c:formatCode>General</c:formatCode>
                <c:ptCount val="5"/>
                <c:pt idx="0">
                  <c:v>510</c:v>
                </c:pt>
                <c:pt idx="1">
                  <c:v>541</c:v>
                </c:pt>
                <c:pt idx="2">
                  <c:v>584</c:v>
                </c:pt>
                <c:pt idx="3">
                  <c:v>634</c:v>
                </c:pt>
                <c:pt idx="4">
                  <c:v>708</c:v>
                </c:pt>
              </c:numCache>
            </c:numRef>
          </c:val>
          <c:smooth val="0"/>
          <c:extLst xmlns:c16r2="http://schemas.microsoft.com/office/drawing/2015/06/chart">
            <c:ext xmlns:c16="http://schemas.microsoft.com/office/drawing/2014/chart" uri="{C3380CC4-5D6E-409C-BE32-E72D297353CC}">
              <c16:uniqueId val="{00000000-931F-42FD-B932-7F7B14E2A08E}"/>
            </c:ext>
          </c:extLst>
        </c:ser>
        <c:dLbls>
          <c:showLegendKey val="0"/>
          <c:showVal val="0"/>
          <c:showCatName val="0"/>
          <c:showSerName val="0"/>
          <c:showPercent val="0"/>
          <c:showBubbleSize val="0"/>
        </c:dLbls>
        <c:marker val="1"/>
        <c:smooth val="0"/>
        <c:axId val="164881408"/>
        <c:axId val="161557312"/>
      </c:lineChart>
      <c:lineChart>
        <c:grouping val="standard"/>
        <c:varyColors val="0"/>
        <c:ser>
          <c:idx val="1"/>
          <c:order val="1"/>
          <c:tx>
            <c:strRef>
              <c:f>Sheet1!$H$12</c:f>
              <c:strCache>
                <c:ptCount val="1"/>
                <c:pt idx="0">
                  <c:v>总在校生人数</c:v>
                </c:pt>
              </c:strCache>
            </c:strRef>
          </c:tx>
          <c:marker>
            <c:symbol val="none"/>
          </c:marker>
          <c:val>
            <c:numRef>
              <c:f>Sheet1!$H$13:$H$17</c:f>
              <c:numCache>
                <c:formatCode>General</c:formatCode>
                <c:ptCount val="5"/>
                <c:pt idx="0">
                  <c:v>6469</c:v>
                </c:pt>
                <c:pt idx="1">
                  <c:v>6458</c:v>
                </c:pt>
                <c:pt idx="2">
                  <c:v>5867</c:v>
                </c:pt>
                <c:pt idx="3">
                  <c:v>5597</c:v>
                </c:pt>
                <c:pt idx="4">
                  <c:v>5643</c:v>
                </c:pt>
              </c:numCache>
            </c:numRef>
          </c:val>
          <c:smooth val="0"/>
          <c:extLst xmlns:c16r2="http://schemas.microsoft.com/office/drawing/2015/06/chart">
            <c:ext xmlns:c16="http://schemas.microsoft.com/office/drawing/2014/chart" uri="{C3380CC4-5D6E-409C-BE32-E72D297353CC}">
              <c16:uniqueId val="{00000001-931F-42FD-B932-7F7B14E2A08E}"/>
            </c:ext>
          </c:extLst>
        </c:ser>
        <c:dLbls>
          <c:showLegendKey val="0"/>
          <c:showVal val="0"/>
          <c:showCatName val="0"/>
          <c:showSerName val="0"/>
          <c:showPercent val="0"/>
          <c:showBubbleSize val="0"/>
        </c:dLbls>
        <c:marker val="1"/>
        <c:smooth val="0"/>
        <c:axId val="164809728"/>
        <c:axId val="161557888"/>
      </c:lineChart>
      <c:catAx>
        <c:axId val="164881408"/>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61557312"/>
        <c:crosses val="autoZero"/>
        <c:auto val="1"/>
        <c:lblAlgn val="ctr"/>
        <c:lblOffset val="100"/>
        <c:noMultiLvlLbl val="0"/>
      </c:catAx>
      <c:valAx>
        <c:axId val="161557312"/>
        <c:scaling>
          <c:orientation val="minMax"/>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64881408"/>
        <c:crosses val="autoZero"/>
        <c:crossBetween val="between"/>
      </c:valAx>
      <c:catAx>
        <c:axId val="164809728"/>
        <c:scaling>
          <c:orientation val="minMax"/>
        </c:scaling>
        <c:delete val="1"/>
        <c:axPos val="b"/>
        <c:majorTickMark val="out"/>
        <c:minorTickMark val="none"/>
        <c:tickLblPos val="nextTo"/>
        <c:crossAx val="161557888"/>
        <c:crosses val="autoZero"/>
        <c:auto val="1"/>
        <c:lblAlgn val="ctr"/>
        <c:lblOffset val="100"/>
        <c:noMultiLvlLbl val="0"/>
      </c:catAx>
      <c:valAx>
        <c:axId val="161557888"/>
        <c:scaling>
          <c:orientation val="minMax"/>
        </c:scaling>
        <c:delete val="0"/>
        <c:axPos val="r"/>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164809728"/>
        <c:crosses val="max"/>
        <c:crossBetween val="between"/>
      </c:valAx>
    </c:plotArea>
    <c:legend>
      <c:legendPos val="b"/>
      <c:layout/>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extLst xmlns:c16r2="http://schemas.microsoft.com/office/drawing/2015/06/chart">
      <c:ext uri="{0b15fc19-7d7d-44ad-8c2d-2c3a37ce22c3}">
        <chartProps xmlns="https://web.wps.cn/et/2018/main" chartId="{8cace9d3-a647-429c-b415-f0e1ee0e084a}"/>
      </c:ext>
    </c:extLst>
  </c:chart>
  <c:txPr>
    <a:bodyPr/>
    <a:lstStyle/>
    <a:p>
      <a:pPr>
        <a:defRPr lang="zh-CN"/>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45753" cy="498039"/>
          </a:xfrm>
          <a:prstGeom prst="rect">
            <a:avLst/>
          </a:prstGeom>
        </p:spPr>
        <p:txBody>
          <a:bodyPr vert="horz" lIns="91440" tIns="45720" rIns="91440" bIns="45720" rtlCol="0"/>
          <a:lstStyle>
            <a:lvl1pPr algn="l">
              <a:defRPr sz="900"/>
            </a:lvl1pPr>
          </a:lstStyle>
          <a:p>
            <a:endParaRPr lang="zh-CN" altLang="en-US"/>
          </a:p>
        </p:txBody>
      </p:sp>
      <p:sp>
        <p:nvSpPr>
          <p:cNvPr id="3" name="日期占位符 2"/>
          <p:cNvSpPr>
            <a:spLocks noGrp="1"/>
          </p:cNvSpPr>
          <p:nvPr>
            <p:ph type="dt" sz="quarter" idx="1"/>
          </p:nvPr>
        </p:nvSpPr>
        <p:spPr>
          <a:xfrm>
            <a:off x="3850566" y="1"/>
            <a:ext cx="2945753" cy="498039"/>
          </a:xfrm>
          <a:prstGeom prst="rect">
            <a:avLst/>
          </a:prstGeom>
        </p:spPr>
        <p:txBody>
          <a:bodyPr vert="horz" lIns="91440" tIns="45720" rIns="91440" bIns="45720" rtlCol="0"/>
          <a:lstStyle>
            <a:lvl1pPr algn="r">
              <a:defRPr sz="900"/>
            </a:lvl1pPr>
          </a:lstStyle>
          <a:p>
            <a:fld id="{7E8D66C7-773F-454C-91CB-6C57DD2C0B3E}" type="datetimeFigureOut">
              <a:rPr lang="zh-CN" altLang="en-US" smtClean="0"/>
              <a:t>2025/10/31</a:t>
            </a:fld>
            <a:endParaRPr lang="zh-CN" altLang="en-US"/>
          </a:p>
        </p:txBody>
      </p:sp>
      <p:sp>
        <p:nvSpPr>
          <p:cNvPr id="4" name="页脚占位符 3"/>
          <p:cNvSpPr>
            <a:spLocks noGrp="1"/>
          </p:cNvSpPr>
          <p:nvPr>
            <p:ph type="ftr" sz="quarter" idx="2"/>
          </p:nvPr>
        </p:nvSpPr>
        <p:spPr>
          <a:xfrm>
            <a:off x="0" y="9428282"/>
            <a:ext cx="2945753" cy="498038"/>
          </a:xfrm>
          <a:prstGeom prst="rect">
            <a:avLst/>
          </a:prstGeom>
        </p:spPr>
        <p:txBody>
          <a:bodyPr vert="horz" lIns="91440" tIns="45720" rIns="91440" bIns="45720" rtlCol="0" anchor="b"/>
          <a:lstStyle>
            <a:lvl1pPr algn="l">
              <a:defRPr sz="900"/>
            </a:lvl1pPr>
          </a:lstStyle>
          <a:p>
            <a:endParaRPr lang="zh-CN" altLang="en-US"/>
          </a:p>
        </p:txBody>
      </p:sp>
      <p:sp>
        <p:nvSpPr>
          <p:cNvPr id="5" name="灯片编号占位符 4"/>
          <p:cNvSpPr>
            <a:spLocks noGrp="1"/>
          </p:cNvSpPr>
          <p:nvPr>
            <p:ph type="sldNum" sz="quarter" idx="3"/>
          </p:nvPr>
        </p:nvSpPr>
        <p:spPr>
          <a:xfrm>
            <a:off x="3850566" y="9428282"/>
            <a:ext cx="2945753" cy="498038"/>
          </a:xfrm>
          <a:prstGeom prst="rect">
            <a:avLst/>
          </a:prstGeom>
        </p:spPr>
        <p:txBody>
          <a:bodyPr vert="horz" lIns="91440" tIns="45720" rIns="91440" bIns="45720" rtlCol="0" anchor="b"/>
          <a:lstStyle>
            <a:lvl1pPr algn="r">
              <a:defRPr sz="900"/>
            </a:lvl1pPr>
          </a:lstStyle>
          <a:p>
            <a:fld id="{756EF503-2C0D-4401-88FC-961475F3C287}" type="slidenum">
              <a:rPr lang="zh-CN" altLang="en-US" smtClean="0"/>
              <a:t>‹#›</a:t>
            </a:fld>
            <a:endParaRPr lang="zh-CN" altLang="en-US"/>
          </a:p>
        </p:txBody>
      </p:sp>
    </p:spTree>
    <p:extLst>
      <p:ext uri="{BB962C8B-B14F-4D97-AF65-F5344CB8AC3E}">
        <p14:creationId xmlns:p14="http://schemas.microsoft.com/office/powerpoint/2010/main" val="5764809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152" cy="49840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653" y="0"/>
            <a:ext cx="2946152" cy="498403"/>
          </a:xfrm>
          <a:prstGeom prst="rect">
            <a:avLst/>
          </a:prstGeom>
        </p:spPr>
        <p:txBody>
          <a:bodyPr vert="horz" lIns="91440" tIns="45720" rIns="91440" bIns="45720" rtlCol="0"/>
          <a:lstStyle>
            <a:lvl1pPr algn="r">
              <a:defRPr sz="1200"/>
            </a:lvl1pPr>
          </a:lstStyle>
          <a:p>
            <a:fld id="{DA3E9CD4-3E93-4768-BC69-FA487675BAEA}" type="datetimeFigureOut">
              <a:rPr lang="zh-CN" altLang="en-US" smtClean="0"/>
              <a:t>2025/10/31</a:t>
            </a:fld>
            <a:endParaRPr lang="zh-CN" altLang="en-US"/>
          </a:p>
        </p:txBody>
      </p:sp>
      <p:sp>
        <p:nvSpPr>
          <p:cNvPr id="4" name="幻灯片图像占位符 3"/>
          <p:cNvSpPr>
            <a:spLocks noGrp="1" noRot="1" noChangeAspect="1"/>
          </p:cNvSpPr>
          <p:nvPr>
            <p:ph type="sldImg" idx="2"/>
          </p:nvPr>
        </p:nvSpPr>
        <p:spPr>
          <a:xfrm>
            <a:off x="422275" y="1239838"/>
            <a:ext cx="5953125" cy="3349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463" y="4777709"/>
            <a:ext cx="5438966" cy="3908402"/>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27918"/>
            <a:ext cx="2946152" cy="49840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653" y="9427918"/>
            <a:ext cx="2946152" cy="498402"/>
          </a:xfrm>
          <a:prstGeom prst="rect">
            <a:avLst/>
          </a:prstGeom>
        </p:spPr>
        <p:txBody>
          <a:bodyPr vert="horz" lIns="91440" tIns="45720" rIns="91440" bIns="45720" rtlCol="0" anchor="b"/>
          <a:lstStyle>
            <a:lvl1pPr algn="r">
              <a:defRPr sz="1200"/>
            </a:lvl1pPr>
          </a:lstStyle>
          <a:p>
            <a:fld id="{4DBAAF45-23D5-47BE-813A-D107F9E8ADF5}" type="slidenum">
              <a:rPr lang="zh-CN" altLang="en-US" smtClean="0"/>
              <a:t>‹#›</a:t>
            </a:fld>
            <a:endParaRPr lang="zh-CN" altLang="en-US"/>
          </a:p>
        </p:txBody>
      </p:sp>
    </p:spTree>
    <p:extLst>
      <p:ext uri="{BB962C8B-B14F-4D97-AF65-F5344CB8AC3E}">
        <p14:creationId xmlns:p14="http://schemas.microsoft.com/office/powerpoint/2010/main" val="4213758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98463" y="1241425"/>
            <a:ext cx="5964237" cy="33559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F1AB4A4-3754-47AC-A8D8-59B499609B7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39</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98463" y="1241425"/>
            <a:ext cx="5964237" cy="33559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F1AB4A4-3754-47AC-A8D8-59B499609B7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63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F1AB4A4-3754-47AC-A8D8-59B499609B7A}" type="slidenum">
              <a:rPr lang="zh-CN" altLang="en-US" smtClean="0">
                <a:solidFill>
                  <a:prstClr val="black"/>
                </a:solidFill>
                <a:latin typeface="Calibri" panose="020F0502020204030204"/>
                <a:ea typeface="宋体" panose="02010600030101010101" pitchFamily="2" charset="-122"/>
              </a:rPr>
              <a:t>66</a:t>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7</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98463" y="1241425"/>
            <a:ext cx="5964237" cy="33559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F1AB4A4-3754-47AC-A8D8-59B499609B7A}"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31</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32</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33</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39838"/>
            <a:ext cx="5953125" cy="334962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BAAF45-23D5-47BE-813A-D107F9E8ADF5}" type="slidenum">
              <a:rPr lang="zh-CN" altLang="en-US" smtClean="0"/>
              <a:t>34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4"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4"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4" y="274643"/>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4" name="矩形 3"/>
          <p:cNvSpPr/>
          <p:nvPr userDrawn="1"/>
        </p:nvSpPr>
        <p:spPr>
          <a:xfrm>
            <a:off x="-24679" y="0"/>
            <a:ext cx="12216680" cy="2132856"/>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
        <p:nvSpPr>
          <p:cNvPr id="137" name="矩形 136"/>
          <p:cNvSpPr/>
          <p:nvPr userDrawn="1"/>
        </p:nvSpPr>
        <p:spPr>
          <a:xfrm>
            <a:off x="-24679" y="5301208"/>
            <a:ext cx="12216680" cy="1556792"/>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4"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4"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8" y="4406905"/>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8" y="2906717"/>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4"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9"/>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7"/>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9"/>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7"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5"/>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8" y="4406905"/>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8" y="2906717"/>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4"/>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9"/>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4" y="274643"/>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pic>
        <p:nvPicPr>
          <p:cNvPr id="8" name="图片 7"/>
          <p:cNvPicPr>
            <a:picLocks noChangeAspect="1"/>
          </p:cNvPicPr>
          <p:nvPr userDrawn="1"/>
        </p:nvPicPr>
        <p:blipFill>
          <a:blip r:embed="rId3">
            <a:alphaModFix amt="10000"/>
            <a:clrChange>
              <a:clrFrom>
                <a:srgbClr val="FFFFFF">
                  <a:alpha val="100000"/>
                </a:srgbClr>
              </a:clrFrom>
              <a:clrTo>
                <a:srgbClr val="FFFFFF">
                  <a:alpha val="100000"/>
                  <a:alpha val="0"/>
                </a:srgbClr>
              </a:clrTo>
            </a:clrChange>
          </a:blip>
          <a:srcRect l="12075" t="29001" r="-11801" b="1314"/>
          <a:stretch>
            <a:fillRect/>
          </a:stretch>
        </p:blipFill>
        <p:spPr>
          <a:xfrm>
            <a:off x="-24761" y="-695956"/>
            <a:ext cx="13876655" cy="196532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4"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4"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4"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8" y="4406905"/>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8" y="2906717"/>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4"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9"/>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7"/>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9"/>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7"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5"/>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4"/>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9"/>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9"/>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7"/>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9"/>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4" y="274643"/>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4" name="矩形 3"/>
          <p:cNvSpPr/>
          <p:nvPr userDrawn="1"/>
        </p:nvSpPr>
        <p:spPr>
          <a:xfrm>
            <a:off x="-24761" y="2"/>
            <a:ext cx="12216765" cy="1714500"/>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
        <p:nvSpPr>
          <p:cNvPr id="137" name="矩形 136"/>
          <p:cNvSpPr/>
          <p:nvPr userDrawn="1"/>
        </p:nvSpPr>
        <p:spPr>
          <a:xfrm>
            <a:off x="-24679" y="5301208"/>
            <a:ext cx="12216680" cy="1556792"/>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_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pic>
        <p:nvPicPr>
          <p:cNvPr id="8" name="图片 7"/>
          <p:cNvPicPr>
            <a:picLocks noChangeAspect="1"/>
          </p:cNvPicPr>
          <p:nvPr userDrawn="1"/>
        </p:nvPicPr>
        <p:blipFill>
          <a:blip r:embed="rId3">
            <a:alphaModFix amt="10000"/>
            <a:clrChange>
              <a:clrFrom>
                <a:srgbClr val="FFFFFF">
                  <a:alpha val="100000"/>
                </a:srgbClr>
              </a:clrFrom>
              <a:clrTo>
                <a:srgbClr val="FFFFFF">
                  <a:alpha val="100000"/>
                  <a:alpha val="0"/>
                </a:srgbClr>
              </a:clrTo>
            </a:clrChange>
          </a:blip>
          <a:srcRect l="12075" t="29001" r="-11801" b="1314"/>
          <a:stretch>
            <a:fillRect/>
          </a:stretch>
        </p:blipFill>
        <p:spPr>
          <a:xfrm>
            <a:off x="-24761" y="-695956"/>
            <a:ext cx="13876655" cy="181038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内容页3">
    <p:spTree>
      <p:nvGrpSpPr>
        <p:cNvPr id="1" name=""/>
        <p:cNvGrpSpPr/>
        <p:nvPr/>
      </p:nvGrpSpPr>
      <p:grpSpPr>
        <a:xfrm>
          <a:off x="0" y="0"/>
          <a:ext cx="0" cy="0"/>
          <a:chOff x="0" y="0"/>
          <a:chExt cx="0" cy="0"/>
        </a:xfrm>
      </p:grpSpPr>
      <p:sp>
        <p:nvSpPr>
          <p:cNvPr id="60" name="矩形 59"/>
          <p:cNvSpPr/>
          <p:nvPr userDrawn="1"/>
        </p:nvSpPr>
        <p:spPr>
          <a:xfrm>
            <a:off x="-24679" y="0"/>
            <a:ext cx="12216680" cy="1124744"/>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800"/>
          </a:p>
        </p:txBody>
      </p:sp>
      <p:pic>
        <p:nvPicPr>
          <p:cNvPr id="6" name="图片 5"/>
          <p:cNvPicPr>
            <a:picLocks noChangeAspect="1"/>
          </p:cNvPicPr>
          <p:nvPr userDrawn="1"/>
        </p:nvPicPr>
        <p:blipFill>
          <a:blip r:embed="rId2" cstate="screen"/>
          <a:stretch>
            <a:fillRect/>
          </a:stretch>
        </p:blipFill>
        <p:spPr>
          <a:xfrm>
            <a:off x="9912428" y="324573"/>
            <a:ext cx="1728192" cy="475605"/>
          </a:xfrm>
          <a:prstGeom prst="rect">
            <a:avLst/>
          </a:prstGeom>
        </p:spPr>
      </p:pic>
      <p:sp>
        <p:nvSpPr>
          <p:cNvPr id="5" name="Freeform 57"/>
          <p:cNvSpPr>
            <a:spLocks noChangeArrowheads="1"/>
          </p:cNvSpPr>
          <p:nvPr userDrawn="1"/>
        </p:nvSpPr>
        <p:spPr bwMode="auto">
          <a:xfrm>
            <a:off x="4" y="6524625"/>
            <a:ext cx="12192000" cy="279400"/>
          </a:xfrm>
          <a:custGeom>
            <a:avLst/>
            <a:gdLst>
              <a:gd name="T0" fmla="*/ 0 w 5650"/>
              <a:gd name="T1" fmla="*/ 279400 h 176"/>
              <a:gd name="T2" fmla="*/ 9144000 w 5650"/>
              <a:gd name="T3" fmla="*/ 268288 h 176"/>
              <a:gd name="T4" fmla="*/ 9137526 w 5650"/>
              <a:gd name="T5" fmla="*/ 150813 h 176"/>
              <a:gd name="T6" fmla="*/ 2392006 w 5650"/>
              <a:gd name="T7" fmla="*/ 150813 h 176"/>
              <a:gd name="T8" fmla="*/ 2131442 w 5650"/>
              <a:gd name="T9" fmla="*/ 4763 h 176"/>
              <a:gd name="T10" fmla="*/ 0 w 5650"/>
              <a:gd name="T11" fmla="*/ 0 h 176"/>
              <a:gd name="T12" fmla="*/ 0 w 5650"/>
              <a:gd name="T13" fmla="*/ 279400 h 176"/>
              <a:gd name="T14" fmla="*/ 0 60000 65536"/>
              <a:gd name="T15" fmla="*/ 0 60000 65536"/>
              <a:gd name="T16" fmla="*/ 0 60000 65536"/>
              <a:gd name="T17" fmla="*/ 0 60000 65536"/>
              <a:gd name="T18" fmla="*/ 0 60000 65536"/>
              <a:gd name="T19" fmla="*/ 0 60000 65536"/>
              <a:gd name="T20" fmla="*/ 0 60000 65536"/>
              <a:gd name="T21" fmla="*/ 0 w 5650"/>
              <a:gd name="T22" fmla="*/ 0 h 176"/>
              <a:gd name="T23" fmla="*/ 5650 w 5650"/>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50" h="176">
                <a:moveTo>
                  <a:pt x="0" y="176"/>
                </a:moveTo>
                <a:lnTo>
                  <a:pt x="5650" y="169"/>
                </a:lnTo>
                <a:lnTo>
                  <a:pt x="5646" y="95"/>
                </a:lnTo>
                <a:lnTo>
                  <a:pt x="1478" y="95"/>
                </a:lnTo>
                <a:lnTo>
                  <a:pt x="1317" y="3"/>
                </a:lnTo>
                <a:lnTo>
                  <a:pt x="0" y="0"/>
                </a:lnTo>
                <a:lnTo>
                  <a:pt x="0" y="176"/>
                </a:lnTo>
                <a:close/>
              </a:path>
            </a:pathLst>
          </a:custGeom>
          <a:solidFill>
            <a:srgbClr val="AACD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ctr">
              <a:spcBef>
                <a:spcPct val="0"/>
              </a:spcBef>
              <a:spcAft>
                <a:spcPct val="0"/>
              </a:spcAft>
            </a:pPr>
            <a:endParaRPr kumimoji="1" lang="zh-CN" altLang="en-US" sz="2400" b="1" i="1" u="sng">
              <a:solidFill>
                <a:srgbClr val="1D528D"/>
              </a:solidFill>
              <a:latin typeface="Times New Roman" panose="02020603050405020304" pitchFamily="18" charset="0"/>
              <a:ea typeface="宋体" panose="02010600030101010101" pitchFamily="2" charset="-122"/>
            </a:endParaRPr>
          </a:p>
        </p:txBody>
      </p:sp>
      <p:sp>
        <p:nvSpPr>
          <p:cNvPr id="7" name="Rectangle 58"/>
          <p:cNvSpPr>
            <a:spLocks noChangeArrowheads="1"/>
          </p:cNvSpPr>
          <p:nvPr userDrawn="1"/>
        </p:nvSpPr>
        <p:spPr bwMode="auto">
          <a:xfrm flipV="1">
            <a:off x="0" y="6769100"/>
            <a:ext cx="12194117" cy="115888"/>
          </a:xfrm>
          <a:prstGeom prst="rect">
            <a:avLst/>
          </a:prstGeom>
          <a:solidFill>
            <a:srgbClr val="007CA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kumimoji="1" lang="zh-CN" altLang="en-US" sz="1600" b="1" i="1" u="sng">
              <a:solidFill>
                <a:srgbClr val="1D528D"/>
              </a:solidFill>
              <a:latin typeface="Times New Roman" panose="02020603050405020304" pitchFamily="18" charset="0"/>
              <a:ea typeface="微软雅黑" panose="020B0503020204020204" pitchFamily="34" charset="-122"/>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6_标题和内容">
    <p:bg>
      <p:bgPr>
        <a:solidFill>
          <a:schemeClr val="bg1"/>
        </a:solidFill>
        <a:effectLst/>
      </p:bgPr>
    </p:bg>
    <p:spTree>
      <p:nvGrpSpPr>
        <p:cNvPr id="1" name=""/>
        <p:cNvGrpSpPr/>
        <p:nvPr/>
      </p:nvGrpSpPr>
      <p:grpSpPr>
        <a:xfrm>
          <a:off x="0" y="0"/>
          <a:ext cx="0" cy="0"/>
          <a:chOff x="0" y="0"/>
          <a:chExt cx="0" cy="0"/>
        </a:xfrm>
      </p:grpSpPr>
      <p:sp>
        <p:nvSpPr>
          <p:cNvPr id="7" name="Slide Number Placeholder 5"/>
          <p:cNvSpPr txBox="1"/>
          <p:nvPr userDrawn="1"/>
        </p:nvSpPr>
        <p:spPr>
          <a:xfrm>
            <a:off x="11359314" y="273253"/>
            <a:ext cx="449441" cy="467448"/>
          </a:xfrm>
          <a:prstGeom prst="rect">
            <a:avLst/>
          </a:prstGeom>
        </p:spPr>
        <p:txBody>
          <a:bodyPr vert="horz" lIns="0" tIns="0" rIns="0" bIns="6094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335" dirty="0"/>
          </a:p>
        </p:txBody>
      </p:sp>
      <p:cxnSp>
        <p:nvCxnSpPr>
          <p:cNvPr id="14" name="Straight Connector 3"/>
          <p:cNvCxnSpPr/>
          <p:nvPr userDrawn="1"/>
        </p:nvCxnSpPr>
        <p:spPr>
          <a:xfrm>
            <a:off x="736945" y="6460467"/>
            <a:ext cx="508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标题 1"/>
          <p:cNvSpPr>
            <a:spLocks noGrp="1"/>
          </p:cNvSpPr>
          <p:nvPr>
            <p:ph type="title"/>
          </p:nvPr>
        </p:nvSpPr>
        <p:spPr>
          <a:xfrm>
            <a:off x="1579537" y="345672"/>
            <a:ext cx="4235779" cy="479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defRPr lang="zh-CN" altLang="en-US" sz="2665" b="0">
                <a:solidFill>
                  <a:schemeClr val="tx1">
                    <a:lumMod val="85000"/>
                    <a:lumOff val="15000"/>
                  </a:schemeClr>
                </a:solidFill>
                <a:latin typeface="微软雅黑" panose="020B0503020204020204" pitchFamily="34" charset="-122"/>
                <a:cs typeface="+mn-cs"/>
              </a:defRPr>
            </a:lvl1pPr>
          </a:lstStyle>
          <a:p>
            <a:pPr lvl="0" algn="l"/>
            <a:r>
              <a:rPr lang="zh-CN" altLang="en-US" dirty="0"/>
              <a:t>单击此处编辑母版标题样式</a:t>
            </a:r>
          </a:p>
        </p:txBody>
      </p:sp>
      <p:pic>
        <p:nvPicPr>
          <p:cNvPr id="5" name="图片 4"/>
          <p:cNvPicPr>
            <a:picLocks noChangeAspect="1"/>
          </p:cNvPicPr>
          <p:nvPr userDrawn="1"/>
        </p:nvPicPr>
        <p:blipFill>
          <a:blip r:embed="rId2">
            <a:alphaModFix amt="14000"/>
            <a:duotone>
              <a:schemeClr val="bg2">
                <a:shade val="45000"/>
                <a:satMod val="135000"/>
              </a:schemeClr>
              <a:prstClr val="white"/>
            </a:duotone>
            <a:extLst>
              <a:ext uri="{BEBA8EAE-BF5A-486C-A8C5-ECC9F3942E4B}">
                <a14:imgProps xmlns:a14="http://schemas.microsoft.com/office/drawing/2010/main">
                  <a14:imgLayer r:embed="rId3">
                    <a14:imgEffect>
                      <a14:brightnessContrast bright="-40000" contrast="-75000"/>
                    </a14:imgEffect>
                    <a14:imgEffect>
                      <a14:colorTemperature colorTemp="11500"/>
                    </a14:imgEffect>
                    <a14:imgEffect>
                      <a14:saturation sat="0"/>
                    </a14:imgEffect>
                  </a14:imgLayer>
                </a14:imgProps>
              </a:ext>
              <a:ext uri="{28A0092B-C50C-407E-A947-70E740481C1C}">
                <a14:useLocalDpi xmlns:a14="http://schemas.microsoft.com/office/drawing/2010/main" val="0"/>
              </a:ext>
            </a:extLst>
          </a:blip>
          <a:stretch>
            <a:fillRect/>
          </a:stretch>
        </p:blipFill>
        <p:spPr>
          <a:xfrm rot="16200000">
            <a:off x="2666999" y="-2667000"/>
            <a:ext cx="6858003" cy="12192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3_标题和内容">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alphaModFix amt="10000"/>
            <a:duotone>
              <a:schemeClr val="bg2">
                <a:shade val="45000"/>
                <a:satMod val="135000"/>
              </a:schemeClr>
              <a:prstClr val="white"/>
            </a:duotone>
            <a:extLst>
              <a:ext uri="{BEBA8EAE-BF5A-486C-A8C5-ECC9F3942E4B}">
                <a14:imgProps xmlns:a14="http://schemas.microsoft.com/office/drawing/2010/main">
                  <a14:imgLayer r:embed="rId3">
                    <a14:imgEffect>
                      <a14:brightnessContrast bright="-30000" contrast="-75000"/>
                    </a14:imgEffect>
                    <a14:imgEffect>
                      <a14:colorTemperature colorTemp="11500"/>
                    </a14:imgEffect>
                    <a14:imgEffect>
                      <a14:saturation sat="0"/>
                    </a14:imgEffect>
                  </a14:imgLayer>
                </a14:imgProps>
              </a:ext>
              <a:ext uri="{28A0092B-C50C-407E-A947-70E740481C1C}">
                <a14:useLocalDpi xmlns:a14="http://schemas.microsoft.com/office/drawing/2010/main" val="0"/>
              </a:ext>
            </a:extLst>
          </a:blip>
          <a:stretch>
            <a:fillRect/>
          </a:stretch>
        </p:blipFill>
        <p:spPr>
          <a:xfrm rot="16200000">
            <a:off x="2666999" y="-2667000"/>
            <a:ext cx="6858003" cy="12192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7"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5"/>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4"/>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9"/>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2025/10/31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theme" Target="../theme/theme3.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1" y="1600204"/>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1"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3"/>
          </p:nvPr>
        </p:nvSpPr>
        <p:spPr>
          <a:xfrm>
            <a:off x="4165604"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1"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1" y="1600204"/>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1"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3"/>
          </p:nvPr>
        </p:nvSpPr>
        <p:spPr>
          <a:xfrm>
            <a:off x="4165604"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1"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1" y="1600204"/>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1"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2025/10/31</a:t>
            </a:fld>
            <a:endParaRPr lang="zh-CN" altLang="en-US"/>
          </a:p>
        </p:txBody>
      </p:sp>
      <p:sp>
        <p:nvSpPr>
          <p:cNvPr id="5" name="页脚占位符 4"/>
          <p:cNvSpPr>
            <a:spLocks noGrp="1"/>
          </p:cNvSpPr>
          <p:nvPr>
            <p:ph type="ftr" sz="quarter" idx="3"/>
          </p:nvPr>
        </p:nvSpPr>
        <p:spPr>
          <a:xfrm>
            <a:off x="4165604"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1"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0.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0.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0.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0.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0.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image" Target="../media/image7.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6.jpe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0.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0.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0.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0.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0.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0.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0.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0.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0.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60.xml"/><Relationship Id="rId1" Type="http://schemas.openxmlformats.org/officeDocument/2006/relationships/tags" Target="../tags/tag30.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60.xml"/><Relationship Id="rId1" Type="http://schemas.openxmlformats.org/officeDocument/2006/relationships/tags" Target="../tags/tag3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slideLayout" Target="../slideLayouts/slideLayout63.xml"/><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tags" Target="../tags/tag43.xml"/><Relationship Id="rId2" Type="http://schemas.openxmlformats.org/officeDocument/2006/relationships/tags" Target="../tags/tag33.xml"/><Relationship Id="rId16" Type="http://schemas.openxmlformats.org/officeDocument/2006/relationships/image" Target="../media/image7.png"/><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image" Target="../media/image6.jpeg"/><Relationship Id="rId10" Type="http://schemas.openxmlformats.org/officeDocument/2006/relationships/tags" Target="../tags/tag41.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notesSlide" Target="../notesSlides/notesSlide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33.xml"/><Relationship Id="rId7" Type="http://schemas.openxmlformats.org/officeDocument/2006/relationships/image" Target="../media/image43.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notesSlide" Target="../notesSlides/notesSlide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slideLayout" Target="../slideLayouts/slideLayout21.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tags" Target="../tags/tag25.xml"/><Relationship Id="rId2" Type="http://schemas.openxmlformats.org/officeDocument/2006/relationships/tags" Target="../tags/tag15.xml"/><Relationship Id="rId16" Type="http://schemas.openxmlformats.org/officeDocument/2006/relationships/image" Target="../media/image7.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image" Target="../media/image6.jpeg"/><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384" y="476672"/>
            <a:ext cx="2664296" cy="759090"/>
          </a:xfrm>
          <a:prstGeom prst="rect">
            <a:avLst/>
          </a:prstGeom>
        </p:spPr>
      </p:pic>
      <p:sp>
        <p:nvSpPr>
          <p:cNvPr id="5" name="矩形 4"/>
          <p:cNvSpPr/>
          <p:nvPr/>
        </p:nvSpPr>
        <p:spPr>
          <a:xfrm>
            <a:off x="1587101" y="2492896"/>
            <a:ext cx="8981946" cy="2123658"/>
          </a:xfrm>
          <a:prstGeom prst="rect">
            <a:avLst/>
          </a:prstGeom>
        </p:spPr>
        <p:txBody>
          <a:bodyPr wrap="none">
            <a:spAutoFit/>
          </a:bodyPr>
          <a:lstStyle/>
          <a:p>
            <a:pPr algn="ctr" fontAlgn="auto">
              <a:lnSpc>
                <a:spcPct val="150000"/>
              </a:lnSpc>
            </a:pPr>
            <a:r>
              <a:rPr lang="zh-CN" altLang="en-US" sz="4400" dirty="0">
                <a:solidFill>
                  <a:srgbClr val="0000FF"/>
                </a:solidFill>
                <a:latin typeface="微软雅黑" panose="020B0503020204020204" pitchFamily="34" charset="-122"/>
                <a:ea typeface="微软雅黑" panose="020B0503020204020204" pitchFamily="34" charset="-122"/>
              </a:rPr>
              <a:t>彰管理</a:t>
            </a:r>
            <a:r>
              <a:rPr lang="zh-CN" altLang="en-US" sz="4400" dirty="0" smtClean="0">
                <a:solidFill>
                  <a:srgbClr val="0000FF"/>
                </a:solidFill>
                <a:latin typeface="微软雅黑" panose="020B0503020204020204" pitchFamily="34" charset="-122"/>
                <a:ea typeface="微软雅黑" panose="020B0503020204020204" pitchFamily="34" charset="-122"/>
              </a:rPr>
              <a:t>温度</a:t>
            </a:r>
            <a:r>
              <a:rPr lang="en-US" altLang="zh-CN" sz="4400" dirty="0" smtClean="0">
                <a:solidFill>
                  <a:srgbClr val="0000FF"/>
                </a:solidFill>
                <a:latin typeface="微软雅黑" panose="020B0503020204020204" pitchFamily="34" charset="-122"/>
                <a:ea typeface="微软雅黑" panose="020B0503020204020204" pitchFamily="34" charset="-122"/>
              </a:rPr>
              <a:t> </a:t>
            </a:r>
            <a:r>
              <a:rPr lang="zh-CN" altLang="en-US" sz="4400" dirty="0" smtClean="0">
                <a:solidFill>
                  <a:srgbClr val="C00000"/>
                </a:solidFill>
                <a:latin typeface="微软雅黑" panose="020B0503020204020204" pitchFamily="34" charset="-122"/>
                <a:ea typeface="微软雅黑" panose="020B0503020204020204" pitchFamily="34" charset="-122"/>
              </a:rPr>
              <a:t>立</a:t>
            </a:r>
            <a:r>
              <a:rPr lang="zh-CN" altLang="en-US" sz="4400" dirty="0">
                <a:solidFill>
                  <a:srgbClr val="C00000"/>
                </a:solidFill>
                <a:latin typeface="微软雅黑" panose="020B0503020204020204" pitchFamily="34" charset="-122"/>
                <a:ea typeface="微软雅黑" panose="020B0503020204020204" pitchFamily="34" charset="-122"/>
              </a:rPr>
              <a:t>学籍标尺 </a:t>
            </a:r>
            <a:r>
              <a:rPr lang="zh-CN" altLang="en-US" sz="4400" dirty="0">
                <a:latin typeface="微软雅黑" panose="020B0503020204020204" pitchFamily="34" charset="-122"/>
                <a:ea typeface="微软雅黑" panose="020B0503020204020204" pitchFamily="34" charset="-122"/>
              </a:rPr>
              <a:t>定育人</a:t>
            </a:r>
            <a:r>
              <a:rPr lang="zh-CN" altLang="en-US" sz="4400" dirty="0" smtClean="0">
                <a:latin typeface="微软雅黑" panose="020B0503020204020204" pitchFamily="34" charset="-122"/>
                <a:ea typeface="微软雅黑" panose="020B0503020204020204" pitchFamily="34" charset="-122"/>
              </a:rPr>
              <a:t>准绳</a:t>
            </a:r>
            <a:endParaRPr lang="en-US" altLang="zh-CN" sz="4400" dirty="0" smtClean="0">
              <a:latin typeface="微软雅黑" panose="020B0503020204020204" pitchFamily="34" charset="-122"/>
              <a:ea typeface="微软雅黑" panose="020B0503020204020204" pitchFamily="34" charset="-122"/>
            </a:endParaRPr>
          </a:p>
          <a:p>
            <a:pPr algn="ctr" fontAlgn="auto">
              <a:lnSpc>
                <a:spcPct val="150000"/>
              </a:lnSpc>
            </a:pPr>
            <a:r>
              <a:rPr lang="en-US" altLang="zh-CN" sz="4400" dirty="0" smtClean="0">
                <a:solidFill>
                  <a:schemeClr val="tx2"/>
                </a:solidFill>
                <a:latin typeface="微软雅黑" panose="020B0503020204020204" pitchFamily="34" charset="-122"/>
                <a:ea typeface="微软雅黑" panose="020B0503020204020204" pitchFamily="34" charset="-122"/>
              </a:rPr>
              <a:t>——</a:t>
            </a:r>
            <a:r>
              <a:rPr lang="zh-CN" altLang="en-US" sz="4400" dirty="0" smtClean="0">
                <a:solidFill>
                  <a:schemeClr val="tx2"/>
                </a:solidFill>
                <a:latin typeface="微软雅黑" panose="020B0503020204020204" pitchFamily="34" charset="-122"/>
                <a:ea typeface="微软雅黑" panose="020B0503020204020204" pitchFamily="34" charset="-122"/>
              </a:rPr>
              <a:t>本科生</a:t>
            </a:r>
            <a:r>
              <a:rPr lang="zh-CN" altLang="en-US" sz="4400" dirty="0">
                <a:solidFill>
                  <a:schemeClr val="tx2"/>
                </a:solidFill>
                <a:latin typeface="微软雅黑" panose="020B0503020204020204" pitchFamily="34" charset="-122"/>
                <a:ea typeface="微软雅黑" panose="020B0503020204020204" pitchFamily="34" charset="-122"/>
              </a:rPr>
              <a:t>学籍管理规定</a:t>
            </a:r>
            <a:r>
              <a:rPr lang="zh-CN" altLang="en-US" sz="4400" dirty="0" smtClean="0">
                <a:solidFill>
                  <a:schemeClr val="tx2"/>
                </a:solidFill>
                <a:latin typeface="微软雅黑" panose="020B0503020204020204" pitchFamily="34" charset="-122"/>
                <a:ea typeface="微软雅黑" panose="020B0503020204020204" pitchFamily="34" charset="-122"/>
              </a:rPr>
              <a:t>解读</a:t>
            </a:r>
            <a:endParaRPr lang="en-US" altLang="zh-CN" sz="4400" dirty="0">
              <a:solidFill>
                <a:schemeClr val="tx2"/>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a:alphaModFix amt="10000"/>
            <a:clrChange>
              <a:clrFrom>
                <a:srgbClr val="FFFFFF">
                  <a:alpha val="100000"/>
                </a:srgbClr>
              </a:clrFrom>
              <a:clrTo>
                <a:srgbClr val="FFFFFF">
                  <a:alpha val="100000"/>
                  <a:alpha val="0"/>
                </a:srgbClr>
              </a:clrTo>
            </a:clrChange>
          </a:blip>
          <a:srcRect t="-657" r="12397" b="-41"/>
          <a:stretch>
            <a:fillRect/>
          </a:stretch>
        </p:blipFill>
        <p:spPr>
          <a:xfrm>
            <a:off x="0" y="10799"/>
            <a:ext cx="12218670" cy="2097405"/>
          </a:xfrm>
          <a:prstGeom prst="rect">
            <a:avLst/>
          </a:prstGeom>
        </p:spPr>
      </p:pic>
      <p:pic>
        <p:nvPicPr>
          <p:cNvPr id="12" name="图片 11"/>
          <p:cNvPicPr>
            <a:picLocks noChangeAspect="1"/>
          </p:cNvPicPr>
          <p:nvPr/>
        </p:nvPicPr>
        <p:blipFill>
          <a:blip r:embed="rId3">
            <a:alphaModFix amt="10000"/>
            <a:clrChange>
              <a:clrFrom>
                <a:srgbClr val="FFFFFF">
                  <a:alpha val="100000"/>
                </a:srgbClr>
              </a:clrFrom>
              <a:clrTo>
                <a:srgbClr val="FFFFFF">
                  <a:alpha val="100000"/>
                  <a:alpha val="0"/>
                </a:srgbClr>
              </a:clrTo>
            </a:clrChange>
          </a:blip>
          <a:srcRect l="12075" t="29001" r="-11801" b="1314"/>
          <a:stretch>
            <a:fillRect/>
          </a:stretch>
        </p:blipFill>
        <p:spPr>
          <a:xfrm>
            <a:off x="-96516" y="5301619"/>
            <a:ext cx="13876655" cy="1965325"/>
          </a:xfrm>
          <a:prstGeom prst="rect">
            <a:avLst/>
          </a:prstGeom>
        </p:spPr>
      </p:pic>
      <p:sp>
        <p:nvSpPr>
          <p:cNvPr id="4" name="文本框 3"/>
          <p:cNvSpPr txBox="1"/>
          <p:nvPr/>
        </p:nvSpPr>
        <p:spPr>
          <a:xfrm>
            <a:off x="2351584" y="5313054"/>
            <a:ext cx="7717155" cy="907941"/>
          </a:xfrm>
          <a:prstGeom prst="rect">
            <a:avLst/>
          </a:prstGeom>
          <a:noFill/>
        </p:spPr>
        <p:txBody>
          <a:bodyPr wrap="square" rtlCol="0">
            <a:spAutoFit/>
          </a:bodyPr>
          <a:lstStyle/>
          <a:p>
            <a:pPr algn="ctr">
              <a:spcAft>
                <a:spcPts val="600"/>
              </a:spcAft>
            </a:pPr>
            <a:r>
              <a:rPr lang="zh-CN" altLang="en-US" sz="2400" dirty="0" smtClean="0">
                <a:solidFill>
                  <a:schemeClr val="bg1"/>
                </a:solidFill>
                <a:latin typeface="微软雅黑" panose="020B0503020204020204" pitchFamily="34" charset="-122"/>
                <a:ea typeface="微软雅黑" panose="020B0503020204020204" pitchFamily="34" charset="-122"/>
              </a:rPr>
              <a:t>教务处</a:t>
            </a:r>
            <a:r>
              <a:rPr lang="zh-CN" altLang="en-US" sz="2400" dirty="0">
                <a:solidFill>
                  <a:schemeClr val="bg1"/>
                </a:solidFill>
                <a:latin typeface="微软雅黑" panose="020B0503020204020204" pitchFamily="34" charset="-122"/>
                <a:ea typeface="微软雅黑" panose="020B0503020204020204" pitchFamily="34" charset="-122"/>
              </a:rPr>
              <a:t>（教师教学发展中心）</a:t>
            </a:r>
            <a:endParaRPr lang="en-US" altLang="zh-CN" sz="2400" dirty="0">
              <a:solidFill>
                <a:schemeClr val="bg1"/>
              </a:solidFill>
              <a:latin typeface="微软雅黑" panose="020B0503020204020204" pitchFamily="34" charset="-122"/>
              <a:ea typeface="微软雅黑" panose="020B0503020204020204" pitchFamily="34" charset="-122"/>
            </a:endParaRPr>
          </a:p>
          <a:p>
            <a:pPr algn="ctr">
              <a:spcAft>
                <a:spcPts val="600"/>
              </a:spcAft>
            </a:pPr>
            <a:r>
              <a:rPr lang="en-US" altLang="zh-CN" sz="2400" dirty="0">
                <a:solidFill>
                  <a:schemeClr val="bg1"/>
                </a:solidFill>
                <a:latin typeface="微软雅黑" panose="020B0503020204020204" pitchFamily="34" charset="-122"/>
                <a:ea typeface="微软雅黑" panose="020B0503020204020204" pitchFamily="34" charset="-122"/>
              </a:rPr>
              <a:t>2025</a:t>
            </a:r>
            <a:r>
              <a:rPr lang="zh-CN" altLang="en-US" sz="2400" dirty="0" smtClean="0">
                <a:solidFill>
                  <a:schemeClr val="bg1"/>
                </a:solidFill>
                <a:latin typeface="微软雅黑" panose="020B0503020204020204" pitchFamily="34" charset="-122"/>
                <a:ea typeface="微软雅黑" panose="020B0503020204020204" pitchFamily="34" charset="-122"/>
              </a:rPr>
              <a:t>年</a:t>
            </a:r>
            <a:r>
              <a:rPr lang="en-US" altLang="zh-CN" sz="2400" dirty="0" smtClean="0">
                <a:solidFill>
                  <a:schemeClr val="bg1"/>
                </a:solidFill>
                <a:latin typeface="微软雅黑" panose="020B0503020204020204" pitchFamily="34" charset="-122"/>
                <a:ea typeface="微软雅黑" panose="020B0503020204020204" pitchFamily="34" charset="-122"/>
              </a:rPr>
              <a:t>10</a:t>
            </a:r>
            <a:r>
              <a:rPr lang="zh-CN" altLang="en-US" sz="2400" dirty="0" smtClean="0">
                <a:solidFill>
                  <a:schemeClr val="bg1"/>
                </a:solidFill>
                <a:latin typeface="微软雅黑" panose="020B0503020204020204" pitchFamily="34" charset="-122"/>
                <a:ea typeface="微软雅黑" panose="020B0503020204020204" pitchFamily="34" charset="-122"/>
              </a:rPr>
              <a:t>月</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9"/>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教学管理部门职责分工</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3" name="表格 2"/>
          <p:cNvGraphicFramePr>
            <a:graphicFrameLocks noGrp="1"/>
          </p:cNvGraphicFramePr>
          <p:nvPr/>
        </p:nvGraphicFramePr>
        <p:xfrm>
          <a:off x="551384" y="1340768"/>
          <a:ext cx="11020505" cy="5156200"/>
        </p:xfrm>
        <a:graphic>
          <a:graphicData uri="http://schemas.openxmlformats.org/drawingml/2006/table">
            <a:tbl>
              <a:tblPr firstRow="1" bandRow="1">
                <a:tableStyleId>{F5AB1C69-6EDB-4FF4-983F-18BD219EF322}</a:tableStyleId>
              </a:tblPr>
              <a:tblGrid>
                <a:gridCol w="2755126">
                  <a:extLst>
                    <a:ext uri="{9D8B030D-6E8A-4147-A177-3AD203B41FA5}">
                      <a16:colId xmlns:a16="http://schemas.microsoft.com/office/drawing/2014/main" xmlns="" val="20000"/>
                    </a:ext>
                  </a:extLst>
                </a:gridCol>
                <a:gridCol w="1439245">
                  <a:extLst>
                    <a:ext uri="{9D8B030D-6E8A-4147-A177-3AD203B41FA5}">
                      <a16:colId xmlns:a16="http://schemas.microsoft.com/office/drawing/2014/main" xmlns="" val="20001"/>
                    </a:ext>
                  </a:extLst>
                </a:gridCol>
                <a:gridCol w="4934554">
                  <a:extLst>
                    <a:ext uri="{9D8B030D-6E8A-4147-A177-3AD203B41FA5}">
                      <a16:colId xmlns:a16="http://schemas.microsoft.com/office/drawing/2014/main" xmlns="" val="20002"/>
                    </a:ext>
                  </a:extLst>
                </a:gridCol>
                <a:gridCol w="1891580">
                  <a:extLst>
                    <a:ext uri="{9D8B030D-6E8A-4147-A177-3AD203B41FA5}">
                      <a16:colId xmlns:a16="http://schemas.microsoft.com/office/drawing/2014/main" xmlns="" val="20003"/>
                    </a:ext>
                  </a:extLst>
                </a:gridCol>
              </a:tblGrid>
              <a:tr h="370840">
                <a:tc>
                  <a:txBody>
                    <a:bodyPr/>
                    <a:lstStyle/>
                    <a:p>
                      <a:pPr algn="ctr"/>
                      <a:r>
                        <a:rPr lang="zh-CN" altLang="en-US" dirty="0" smtClean="0">
                          <a:latin typeface="黑体" panose="02010609060101010101" pitchFamily="49" charset="-122"/>
                          <a:ea typeface="黑体" panose="02010609060101010101" pitchFamily="49" charset="-122"/>
                        </a:rPr>
                        <a:t>主要部门</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联系人</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主要职责</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联系电话</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0"/>
                  </a:ext>
                </a:extLst>
              </a:tr>
              <a:tr h="370840">
                <a:tc>
                  <a:txBody>
                    <a:bodyPr/>
                    <a:lstStyle/>
                    <a:p>
                      <a:pPr algn="ctr"/>
                      <a:r>
                        <a:rPr lang="zh-CN" altLang="en-US" dirty="0" smtClean="0">
                          <a:latin typeface="黑体" panose="02010609060101010101" pitchFamily="49" charset="-122"/>
                          <a:ea typeface="黑体" panose="02010609060101010101" pitchFamily="49" charset="-122"/>
                        </a:rPr>
                        <a:t>创新创业管理岗</a:t>
                      </a:r>
                      <a:r>
                        <a:rPr lang="en-US" altLang="zh-CN" dirty="0" smtClean="0">
                          <a:latin typeface="黑体" panose="02010609060101010101" pitchFamily="49" charset="-122"/>
                          <a:ea typeface="黑体" panose="02010609060101010101" pitchFamily="49" charset="-122"/>
                        </a:rPr>
                        <a:t>214</a:t>
                      </a:r>
                      <a:r>
                        <a:rPr lang="zh-CN" altLang="en-US" dirty="0" smtClean="0">
                          <a:latin typeface="黑体" panose="02010609060101010101" pitchFamily="49" charset="-122"/>
                          <a:ea typeface="黑体" panose="02010609060101010101" pitchFamily="49" charset="-122"/>
                        </a:rPr>
                        <a:t>办公室</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黄老师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国际大学生创新创业大赛、大学生创新创业训练计划项目</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0771-3272562</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专业建设与管理岗</a:t>
                      </a:r>
                      <a:r>
                        <a:rPr lang="en-US" altLang="zh-CN" dirty="0" smtClean="0">
                          <a:latin typeface="黑体" panose="02010609060101010101" pitchFamily="49" charset="-122"/>
                          <a:ea typeface="黑体" panose="02010609060101010101" pitchFamily="49" charset="-122"/>
                        </a:rPr>
                        <a:t>216</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方老师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专业培养计划</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0771-3233654</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教务处办公室</a:t>
                      </a:r>
                      <a:r>
                        <a:rPr lang="en-US" altLang="zh-CN" dirty="0" smtClean="0">
                          <a:latin typeface="黑体" panose="02010609060101010101" pitchFamily="49" charset="-122"/>
                          <a:ea typeface="黑体" panose="02010609060101010101" pitchFamily="49" charset="-122"/>
                        </a:rPr>
                        <a:t>210</a:t>
                      </a:r>
                      <a:endParaRPr lang="zh-CN" altLang="en-US" dirty="0" smtClean="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吴老师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学校盖章</a:t>
                      </a:r>
                      <a:endParaRPr lang="zh-CN" altLang="en-US" dirty="0">
                        <a:latin typeface="黑体" panose="02010609060101010101" pitchFamily="49" charset="-122"/>
                        <a:ea typeface="黑体" panose="02010609060101010101" pitchFamily="49" charset="-12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dirty="0" smtClean="0">
                          <a:latin typeface="黑体" panose="02010609060101010101" pitchFamily="49" charset="-122"/>
                          <a:ea typeface="黑体" panose="02010609060101010101" pitchFamily="49" charset="-122"/>
                        </a:rPr>
                        <a:t>0771-3233920</a:t>
                      </a:r>
                      <a:endParaRPr lang="zh-CN" altLang="en-US" dirty="0" smtClean="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3"/>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教务处副处长</a:t>
                      </a:r>
                      <a:r>
                        <a:rPr lang="en-US" altLang="zh-CN" dirty="0" smtClean="0">
                          <a:latin typeface="黑体" panose="02010609060101010101" pitchFamily="49" charset="-122"/>
                          <a:ea typeface="黑体" panose="02010609060101010101" pitchFamily="49" charset="-122"/>
                        </a:rPr>
                        <a:t>207</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孙翔</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领导签字、主管学籍</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0771-3232144</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4"/>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学生工作部</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大学生活动中心</a:t>
                      </a:r>
                      <a:r>
                        <a:rPr lang="en-US" altLang="zh-CN" dirty="0" smtClean="0">
                          <a:latin typeface="黑体" panose="02010609060101010101" pitchFamily="49" charset="-122"/>
                          <a:ea typeface="黑体" panose="02010609060101010101" pitchFamily="49" charset="-122"/>
                        </a:rPr>
                        <a:t>)</a:t>
                      </a:r>
                      <a:endParaRPr lang="zh-CN" altLang="en-US" dirty="0" smtClean="0">
                        <a:latin typeface="黑体" panose="02010609060101010101" pitchFamily="49" charset="-122"/>
                        <a:ea typeface="黑体" panose="02010609060101010101" pitchFamily="49" charset="-122"/>
                      </a:endParaRP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学生评奖评优、学生违纪处分、心理咨询和辅导、学生就业等</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0771-3239584</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5"/>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武装部</a:t>
                      </a:r>
                    </a:p>
                  </a:txBody>
                  <a:tcPr/>
                </a:tc>
                <a:tc>
                  <a:txBody>
                    <a:bodyPr/>
                    <a:lstStyle/>
                    <a:p>
                      <a:pPr algn="ctr"/>
                      <a:r>
                        <a:rPr lang="zh-CN" altLang="en-US" dirty="0" smtClean="0">
                          <a:latin typeface="黑体" panose="02010609060101010101" pitchFamily="49" charset="-122"/>
                          <a:ea typeface="黑体" panose="02010609060101010101" pitchFamily="49" charset="-122"/>
                        </a:rPr>
                        <a:t>磨老师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参军入伍和退伍</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0771-3239500</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6"/>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团委</a:t>
                      </a: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挑战杯、创青春竞赛项目、研究生支教团评选</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0771-3238180</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7"/>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财务处</a:t>
                      </a: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缴纳学费</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0771-3231005</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8"/>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各学院教学办</a:t>
                      </a: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具体学生教学管理</a:t>
                      </a:r>
                      <a:endParaRPr lang="zh-CN" altLang="en-US" dirty="0">
                        <a:latin typeface="黑体" panose="02010609060101010101" pitchFamily="49" charset="-122"/>
                        <a:ea typeface="黑体" panose="02010609060101010101" pitchFamily="49" charset="-122"/>
                      </a:endParaRP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9"/>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各学院学工组</a:t>
                      </a: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具体学生日常事务管理包括评奖评优和违纪处分</a:t>
                      </a:r>
                      <a:endParaRPr lang="zh-CN" altLang="en-US" dirty="0">
                        <a:latin typeface="黑体" panose="02010609060101010101" pitchFamily="49" charset="-122"/>
                        <a:ea typeface="黑体" panose="02010609060101010101" pitchFamily="49" charset="-122"/>
                      </a:endParaRPr>
                    </a:p>
                  </a:txBody>
                  <a:tcPr/>
                </a:tc>
                <a:tc>
                  <a:txBody>
                    <a:bodyPr/>
                    <a:lstStyle/>
                    <a:p>
                      <a:pPr algn="ct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10"/>
                  </a:ext>
                </a:extLst>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5925" y="1211241"/>
            <a:ext cx="8370515" cy="5595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教学管理部门职责分工</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416" y="1384880"/>
            <a:ext cx="10931385" cy="5059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839416" y="1044242"/>
            <a:ext cx="5632952" cy="369332"/>
          </a:xfrm>
          <a:prstGeom prst="rect">
            <a:avLst/>
          </a:prstGeom>
        </p:spPr>
        <p:txBody>
          <a:bodyPr wrap="none">
            <a:spAutoFit/>
          </a:bodyPr>
          <a:lstStyle/>
          <a:p>
            <a:r>
              <a:rPr lang="en-US" altLang="zh-CN" dirty="0"/>
              <a:t>https://jwxt2018.gxu.edu.cn/jwglxt/xtgl/login_slogin.html</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矩形 3"/>
          <p:cNvSpPr/>
          <p:nvPr/>
        </p:nvSpPr>
        <p:spPr>
          <a:xfrm>
            <a:off x="839416" y="1044242"/>
            <a:ext cx="2043123" cy="369332"/>
          </a:xfrm>
          <a:prstGeom prst="rect">
            <a:avLst/>
          </a:prstGeom>
        </p:spPr>
        <p:txBody>
          <a:bodyPr wrap="none">
            <a:spAutoFit/>
          </a:bodyPr>
          <a:lstStyle/>
          <a:p>
            <a:r>
              <a:rPr lang="en-US" altLang="zh-CN" dirty="0"/>
              <a:t>https://</a:t>
            </a:r>
            <a:r>
              <a:rPr lang="en-US" altLang="zh-CN" dirty="0" smtClean="0"/>
              <a:t>co2.cnki.net</a:t>
            </a:r>
            <a:endParaRPr lang="zh-CN"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384" y="1445974"/>
            <a:ext cx="10776520" cy="5023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矩形 3"/>
          <p:cNvSpPr/>
          <p:nvPr/>
        </p:nvSpPr>
        <p:spPr>
          <a:xfrm>
            <a:off x="839416" y="1044242"/>
            <a:ext cx="3377976" cy="369332"/>
          </a:xfrm>
          <a:prstGeom prst="rect">
            <a:avLst/>
          </a:prstGeom>
        </p:spPr>
        <p:txBody>
          <a:bodyPr wrap="none">
            <a:spAutoFit/>
          </a:bodyPr>
          <a:lstStyle/>
          <a:p>
            <a:r>
              <a:rPr lang="en-US" altLang="zh-CN" dirty="0"/>
              <a:t>https://ies.gxu.edu.cn/user/home</a:t>
            </a:r>
            <a:endParaRPr lang="zh-CN"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064" y="1445974"/>
            <a:ext cx="10740722" cy="4935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487424" y="1381214"/>
            <a:ext cx="3570208" cy="461665"/>
          </a:xfrm>
          <a:prstGeom prst="rect">
            <a:avLst/>
          </a:prstGeom>
          <a:noFill/>
        </p:spPr>
        <p:txBody>
          <a:bodyPr wrap="none" rtlCol="0">
            <a:spAutoFit/>
          </a:bodyPr>
          <a:lstStyle/>
          <a:p>
            <a:r>
              <a:rPr lang="zh-CN" altLang="en-US" sz="2400" b="1" dirty="0" smtClean="0">
                <a:solidFill>
                  <a:srgbClr val="FF0000"/>
                </a:solidFill>
              </a:rPr>
              <a:t>大学生四创实践教育平台</a:t>
            </a:r>
            <a:endParaRPr lang="zh-CN" altLang="en-US" sz="2400" b="1"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5" name="图片 4"/>
          <p:cNvPicPr>
            <a:picLocks noChangeAspect="1"/>
          </p:cNvPicPr>
          <p:nvPr/>
        </p:nvPicPr>
        <p:blipFill>
          <a:blip r:embed="rId2"/>
          <a:stretch>
            <a:fillRect/>
          </a:stretch>
        </p:blipFill>
        <p:spPr>
          <a:xfrm>
            <a:off x="479425" y="3068955"/>
            <a:ext cx="11039475" cy="3190875"/>
          </a:xfrm>
          <a:prstGeom prst="rect">
            <a:avLst/>
          </a:prstGeom>
        </p:spPr>
      </p:pic>
      <p:sp>
        <p:nvSpPr>
          <p:cNvPr id="10" name="文本框 9"/>
          <p:cNvSpPr txBox="1"/>
          <p:nvPr/>
        </p:nvSpPr>
        <p:spPr>
          <a:xfrm>
            <a:off x="695325" y="1268730"/>
            <a:ext cx="4648835" cy="460375"/>
          </a:xfrm>
          <a:prstGeom prst="rect">
            <a:avLst/>
          </a:prstGeom>
          <a:noFill/>
        </p:spPr>
        <p:txBody>
          <a:bodyPr wrap="square" rtlCol="0">
            <a:spAutoFit/>
          </a:bodyPr>
          <a:lstStyle/>
          <a:p>
            <a:r>
              <a:rPr lang="en-US" altLang="zh-CN" sz="2400"/>
              <a:t>https://bsdt.gxu.edu.cn/default/</a:t>
            </a:r>
          </a:p>
        </p:txBody>
      </p:sp>
      <p:pic>
        <p:nvPicPr>
          <p:cNvPr id="12" name="图片 11"/>
          <p:cNvPicPr>
            <a:picLocks noChangeAspect="1"/>
          </p:cNvPicPr>
          <p:nvPr/>
        </p:nvPicPr>
        <p:blipFill>
          <a:blip r:embed="rId3"/>
          <a:stretch>
            <a:fillRect/>
          </a:stretch>
        </p:blipFill>
        <p:spPr>
          <a:xfrm>
            <a:off x="479425" y="2348865"/>
            <a:ext cx="8096250" cy="800100"/>
          </a:xfrm>
          <a:prstGeom prst="rect">
            <a:avLst/>
          </a:prstGeom>
        </p:spPr>
      </p:pic>
      <p:sp>
        <p:nvSpPr>
          <p:cNvPr id="13" name="文本框 12"/>
          <p:cNvSpPr txBox="1"/>
          <p:nvPr/>
        </p:nvSpPr>
        <p:spPr>
          <a:xfrm>
            <a:off x="5088255" y="1268730"/>
            <a:ext cx="6342380" cy="1014730"/>
          </a:xfrm>
          <a:prstGeom prst="rect">
            <a:avLst/>
          </a:prstGeom>
          <a:noFill/>
        </p:spPr>
        <p:txBody>
          <a:bodyPr wrap="square" rtlCol="0">
            <a:spAutoFit/>
          </a:bodyPr>
          <a:lstStyle/>
          <a:p>
            <a:r>
              <a:rPr lang="zh-CN" altLang="en-US" sz="2000">
                <a:solidFill>
                  <a:schemeClr val="tx2"/>
                </a:solidFill>
                <a:latin typeface="黑体" panose="02010609060101010101" pitchFamily="49" charset="-122"/>
                <a:ea typeface="黑体" panose="02010609060101010101" pitchFamily="49" charset="-122"/>
                <a:cs typeface="黑体" panose="02010609060101010101" pitchFamily="49" charset="-122"/>
              </a:rPr>
              <a:t>校选网络课程有</a:t>
            </a:r>
            <a:r>
              <a:rPr lang="en-US" altLang="zh-CN" sz="2000">
                <a:solidFill>
                  <a:schemeClr val="tx2"/>
                </a:solidFill>
                <a:latin typeface="黑体" panose="02010609060101010101" pitchFamily="49" charset="-122"/>
                <a:ea typeface="黑体" panose="02010609060101010101" pitchFamily="49" charset="-122"/>
                <a:cs typeface="黑体" panose="02010609060101010101" pitchFamily="49" charset="-122"/>
              </a:rPr>
              <a:t>4</a:t>
            </a:r>
            <a:r>
              <a:rPr lang="zh-CN" altLang="en-US" sz="2000">
                <a:solidFill>
                  <a:schemeClr val="tx2"/>
                </a:solidFill>
                <a:latin typeface="黑体" panose="02010609060101010101" pitchFamily="49" charset="-122"/>
                <a:ea typeface="黑体" panose="02010609060101010101" pitchFamily="49" charset="-122"/>
                <a:cs typeface="黑体" panose="02010609060101010101" pitchFamily="49" charset="-122"/>
              </a:rPr>
              <a:t>个学习平台，可从网上办事大厅进入，首次登录需在平台绑定身份信息，各平台绑定方式不同，详见</a:t>
            </a:r>
            <a:r>
              <a:rPr lang="zh-CN" altLang="en-US" sz="2000">
                <a:solidFill>
                  <a:srgbClr val="FF0000"/>
                </a:solidFill>
                <a:latin typeface="黑体" panose="02010609060101010101" pitchFamily="49" charset="-122"/>
                <a:ea typeface="黑体" panose="02010609060101010101" pitchFamily="49" charset="-122"/>
                <a:cs typeface="黑体" panose="02010609060101010101" pitchFamily="49" charset="-122"/>
              </a:rPr>
              <a:t>校选课通知</a:t>
            </a:r>
            <a:r>
              <a:rPr lang="zh-CN" altLang="en-US" sz="2000">
                <a:solidFill>
                  <a:schemeClr val="tx2"/>
                </a:solidFill>
                <a:latin typeface="黑体" panose="02010609060101010101" pitchFamily="49" charset="-122"/>
                <a:ea typeface="黑体" panose="02010609060101010101" pitchFamily="49" charset="-122"/>
                <a:cs typeface="黑体" panose="02010609060101010101" pitchFamily="49" charset="-122"/>
              </a:rPr>
              <a:t>。</a:t>
            </a:r>
          </a:p>
        </p:txBody>
      </p:sp>
      <p:sp>
        <p:nvSpPr>
          <p:cNvPr id="14" name="文本框 13"/>
          <p:cNvSpPr txBox="1"/>
          <p:nvPr/>
        </p:nvSpPr>
        <p:spPr>
          <a:xfrm>
            <a:off x="4079875" y="6093460"/>
            <a:ext cx="1107440" cy="368300"/>
          </a:xfrm>
          <a:prstGeom prst="rect">
            <a:avLst/>
          </a:prstGeom>
          <a:noFill/>
        </p:spPr>
        <p:txBody>
          <a:bodyPr wrap="square" rtlCol="0">
            <a:spAutoFit/>
          </a:bodyPr>
          <a:lstStyle/>
          <a:p>
            <a:r>
              <a:rPr lang="zh-CN" altLang="en-US">
                <a:solidFill>
                  <a:srgbClr val="FF0000"/>
                </a:solidFill>
                <a:latin typeface="黑体" panose="02010609060101010101" pitchFamily="49" charset="-122"/>
                <a:ea typeface="黑体" panose="02010609060101010101" pitchFamily="49" charset="-122"/>
              </a:rPr>
              <a:t>超星尔雅</a:t>
            </a:r>
          </a:p>
        </p:txBody>
      </p:sp>
      <p:sp>
        <p:nvSpPr>
          <p:cNvPr id="15" name="文本框 14"/>
          <p:cNvSpPr txBox="1"/>
          <p:nvPr/>
        </p:nvSpPr>
        <p:spPr>
          <a:xfrm>
            <a:off x="2639695" y="6093460"/>
            <a:ext cx="1107440" cy="368300"/>
          </a:xfrm>
          <a:prstGeom prst="rect">
            <a:avLst/>
          </a:prstGeom>
          <a:noFill/>
        </p:spPr>
        <p:txBody>
          <a:bodyPr wrap="square" rtlCol="0">
            <a:spAutoFit/>
          </a:bodyPr>
          <a:lstStyle/>
          <a:p>
            <a:pPr algn="ctr"/>
            <a:r>
              <a:rPr lang="zh-CN" altLang="en-US">
                <a:solidFill>
                  <a:srgbClr val="FF0000"/>
                </a:solidFill>
                <a:latin typeface="黑体" panose="02010609060101010101" pitchFamily="49" charset="-122"/>
                <a:ea typeface="黑体" panose="02010609060101010101" pitchFamily="49" charset="-122"/>
              </a:rPr>
              <a:t>智慧树</a:t>
            </a:r>
          </a:p>
        </p:txBody>
      </p:sp>
      <p:sp>
        <p:nvSpPr>
          <p:cNvPr id="16" name="文本框 15"/>
          <p:cNvSpPr txBox="1"/>
          <p:nvPr/>
        </p:nvSpPr>
        <p:spPr>
          <a:xfrm>
            <a:off x="6960235" y="6093460"/>
            <a:ext cx="1107440" cy="368300"/>
          </a:xfrm>
          <a:prstGeom prst="rect">
            <a:avLst/>
          </a:prstGeom>
          <a:noFill/>
        </p:spPr>
        <p:txBody>
          <a:bodyPr wrap="square" rtlCol="0">
            <a:spAutoFit/>
          </a:bodyPr>
          <a:lstStyle/>
          <a:p>
            <a:pPr algn="ctr"/>
            <a:r>
              <a:rPr lang="zh-CN" altLang="en-US">
                <a:solidFill>
                  <a:srgbClr val="FF0000"/>
                </a:solidFill>
                <a:latin typeface="黑体" panose="02010609060101010101" pitchFamily="49" charset="-122"/>
                <a:ea typeface="黑体" panose="02010609060101010101" pitchFamily="49" charset="-122"/>
              </a:rPr>
              <a:t>雨课堂</a:t>
            </a:r>
          </a:p>
        </p:txBody>
      </p:sp>
      <p:sp>
        <p:nvSpPr>
          <p:cNvPr id="17" name="文本框 16"/>
          <p:cNvSpPr txBox="1"/>
          <p:nvPr/>
        </p:nvSpPr>
        <p:spPr>
          <a:xfrm>
            <a:off x="8328025" y="6093460"/>
            <a:ext cx="1665605" cy="368300"/>
          </a:xfrm>
          <a:prstGeom prst="rect">
            <a:avLst/>
          </a:prstGeom>
          <a:noFill/>
        </p:spPr>
        <p:txBody>
          <a:bodyPr wrap="square" rtlCol="0">
            <a:spAutoFit/>
          </a:bodyPr>
          <a:lstStyle/>
          <a:p>
            <a:pPr algn="ctr"/>
            <a:r>
              <a:rPr lang="zh-CN" altLang="en-US">
                <a:solidFill>
                  <a:srgbClr val="FF0000"/>
                </a:solidFill>
                <a:latin typeface="黑体" panose="02010609060101010101" pitchFamily="49" charset="-122"/>
                <a:ea typeface="黑体" panose="02010609060101010101" pitchFamily="49" charset="-122"/>
              </a:rPr>
              <a:t>中国大学</a:t>
            </a:r>
            <a:r>
              <a:rPr lang="en-US" altLang="zh-CN">
                <a:solidFill>
                  <a:srgbClr val="FF0000"/>
                </a:solidFill>
                <a:latin typeface="黑体" panose="02010609060101010101" pitchFamily="49" charset="-122"/>
                <a:ea typeface="黑体" panose="02010609060101010101" pitchFamily="49" charset="-122"/>
              </a:rPr>
              <a:t>MOOC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920" y="1700808"/>
            <a:ext cx="11856640" cy="458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335360" y="1196752"/>
            <a:ext cx="3239541" cy="461665"/>
          </a:xfrm>
          <a:prstGeom prst="rect">
            <a:avLst/>
          </a:prstGeom>
        </p:spPr>
        <p:txBody>
          <a:bodyPr wrap="none">
            <a:spAutoFit/>
          </a:bodyPr>
          <a:lstStyle/>
          <a:p>
            <a:r>
              <a:rPr lang="en-US" altLang="zh-CN" sz="2400" b="1" dirty="0"/>
              <a:t>https://jwc.gxu.edu.cn/</a:t>
            </a:r>
            <a:endParaRPr lang="zh-CN" altLang="en-US" sz="2400" b="1" dirty="0"/>
          </a:p>
        </p:txBody>
      </p:sp>
      <p:sp>
        <p:nvSpPr>
          <p:cNvPr id="4" name="椭圆 3"/>
          <p:cNvSpPr/>
          <p:nvPr/>
        </p:nvSpPr>
        <p:spPr>
          <a:xfrm>
            <a:off x="2351584" y="2996952"/>
            <a:ext cx="1008112"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6" name="椭圆 5"/>
          <p:cNvSpPr/>
          <p:nvPr/>
        </p:nvSpPr>
        <p:spPr>
          <a:xfrm>
            <a:off x="10272464" y="3051056"/>
            <a:ext cx="1008112"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7" name="椭圆 6"/>
          <p:cNvSpPr/>
          <p:nvPr/>
        </p:nvSpPr>
        <p:spPr>
          <a:xfrm>
            <a:off x="1199456" y="3019048"/>
            <a:ext cx="1008112" cy="5760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5" name="TextBox 4"/>
          <p:cNvSpPr txBox="1"/>
          <p:nvPr/>
        </p:nvSpPr>
        <p:spPr>
          <a:xfrm>
            <a:off x="551384" y="3992543"/>
            <a:ext cx="1338828" cy="369332"/>
          </a:xfrm>
          <a:prstGeom prst="rect">
            <a:avLst/>
          </a:prstGeom>
          <a:noFill/>
        </p:spPr>
        <p:txBody>
          <a:bodyPr wrap="none" rtlCol="0">
            <a:spAutoFit/>
          </a:bodyPr>
          <a:lstStyle/>
          <a:p>
            <a:r>
              <a:rPr lang="zh-CN" altLang="en-US" b="1" dirty="0" smtClean="0">
                <a:solidFill>
                  <a:srgbClr val="FF0000"/>
                </a:solidFill>
              </a:rPr>
              <a:t>有联系方式</a:t>
            </a:r>
            <a:endParaRPr lang="zh-CN" altLang="en-US" b="1" dirty="0">
              <a:solidFill>
                <a:srgbClr val="FF0000"/>
              </a:solidFill>
            </a:endParaRPr>
          </a:p>
        </p:txBody>
      </p:sp>
      <p:cxnSp>
        <p:nvCxnSpPr>
          <p:cNvPr id="9" name="直接箭头连接符 8"/>
          <p:cNvCxnSpPr/>
          <p:nvPr/>
        </p:nvCxnSpPr>
        <p:spPr>
          <a:xfrm flipV="1">
            <a:off x="911424" y="3595112"/>
            <a:ext cx="432048" cy="26593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4" name="图片 3"/>
          <p:cNvPicPr>
            <a:picLocks noChangeAspect="1"/>
          </p:cNvPicPr>
          <p:nvPr/>
        </p:nvPicPr>
        <p:blipFill>
          <a:blip r:embed="rId2"/>
          <a:stretch>
            <a:fillRect/>
          </a:stretch>
        </p:blipFill>
        <p:spPr>
          <a:xfrm>
            <a:off x="1271464" y="1124744"/>
            <a:ext cx="9865096" cy="562977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432" y="1339632"/>
            <a:ext cx="10170502" cy="5007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456" y="1340768"/>
            <a:ext cx="9203579" cy="5148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椭圆 3"/>
          <p:cNvSpPr/>
          <p:nvPr/>
        </p:nvSpPr>
        <p:spPr>
          <a:xfrm>
            <a:off x="1487488" y="4221088"/>
            <a:ext cx="1008112" cy="72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5" name="椭圆 4"/>
          <p:cNvSpPr/>
          <p:nvPr/>
        </p:nvSpPr>
        <p:spPr>
          <a:xfrm>
            <a:off x="6456040" y="4221088"/>
            <a:ext cx="1008112" cy="72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6" name="椭圆 5"/>
          <p:cNvSpPr/>
          <p:nvPr/>
        </p:nvSpPr>
        <p:spPr>
          <a:xfrm>
            <a:off x="7616552" y="4221088"/>
            <a:ext cx="1008112" cy="72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539" y="0"/>
            <a:ext cx="3503711" cy="6858000"/>
          </a:xfrm>
          <a:prstGeom prst="rect">
            <a:avLst/>
          </a:prstGeom>
        </p:spPr>
      </p:pic>
      <p:pic>
        <p:nvPicPr>
          <p:cNvPr id="17" name="图片 1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19641" y="422887"/>
            <a:ext cx="1609400" cy="458537"/>
          </a:xfrm>
          <a:prstGeom prst="rect">
            <a:avLst/>
          </a:prstGeom>
        </p:spPr>
      </p:pic>
      <p:sp>
        <p:nvSpPr>
          <p:cNvPr id="7" name="TextBox 148"/>
          <p:cNvSpPr txBox="1"/>
          <p:nvPr/>
        </p:nvSpPr>
        <p:spPr>
          <a:xfrm>
            <a:off x="6523418" y="995238"/>
            <a:ext cx="215711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all" spc="300" normalizeH="0" baseline="0" noProof="0" dirty="0">
                <a:ln>
                  <a:noFill/>
                </a:ln>
                <a:solidFill>
                  <a:srgbClr val="376092"/>
                </a:solidFill>
                <a:effectLst/>
                <a:uLnTx/>
                <a:uFillTx/>
                <a:latin typeface="微软雅黑" panose="020B0503020204020204" pitchFamily="34" charset="-122"/>
                <a:ea typeface="微软雅黑" panose="020B0503020204020204" pitchFamily="34" charset="-122"/>
                <a:cs typeface="+mn-ea"/>
                <a:sym typeface="+mn-lt"/>
              </a:rPr>
              <a:t>目  录</a:t>
            </a:r>
          </a:p>
        </p:txBody>
      </p:sp>
      <p:sp>
        <p:nvSpPr>
          <p:cNvPr id="29" name="圆角矩形 7"/>
          <p:cNvSpPr/>
          <p:nvPr>
            <p:custDataLst>
              <p:tags r:id="rId1"/>
            </p:custDataLst>
          </p:nvPr>
        </p:nvSpPr>
        <p:spPr>
          <a:xfrm>
            <a:off x="4151784" y="2123410"/>
            <a:ext cx="683895"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文本框 10"/>
          <p:cNvSpPr txBox="1"/>
          <p:nvPr>
            <p:custDataLst>
              <p:tags r:id="rId2"/>
            </p:custDataLst>
          </p:nvPr>
        </p:nvSpPr>
        <p:spPr>
          <a:xfrm>
            <a:off x="4165490" y="2162879"/>
            <a:ext cx="490350" cy="58477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zh-CN"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一</a:t>
            </a:r>
          </a:p>
        </p:txBody>
      </p:sp>
      <p:sp>
        <p:nvSpPr>
          <p:cNvPr id="33" name="圆角矩形 23"/>
          <p:cNvSpPr/>
          <p:nvPr>
            <p:custDataLst>
              <p:tags r:id="rId3"/>
            </p:custDataLst>
          </p:nvPr>
        </p:nvSpPr>
        <p:spPr>
          <a:xfrm>
            <a:off x="5075559" y="2122779"/>
            <a:ext cx="5484941"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34" name="TextBox 13"/>
          <p:cNvSpPr txBox="1"/>
          <p:nvPr>
            <p:custDataLst>
              <p:tags r:id="rId4"/>
            </p:custDataLst>
          </p:nvPr>
        </p:nvSpPr>
        <p:spPr>
          <a:xfrm flipH="1">
            <a:off x="5159898" y="2163719"/>
            <a:ext cx="5256585" cy="523220"/>
          </a:xfrm>
          <a:prstGeom prst="rect">
            <a:avLst/>
          </a:prstGeom>
          <a:noFill/>
        </p:spPr>
        <p:txBody>
          <a:bodyPr wrap="square" rtlCol="0" anchor="t">
            <a:spAutoFit/>
          </a:bodyPr>
          <a:lstStyle>
            <a:defPPr>
              <a:defRPr lang="en-US"/>
            </a:defPPr>
            <a:lvl1pPr marR="0" lvl="0" indent="0" algn="ctr"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anose="020B0503020202020204" pitchFamily="34" charset="0"/>
                <a:ea typeface="微软雅黑" panose="020B0503020204020204" pitchFamily="34" charset="-122"/>
              </a:defRPr>
            </a:lvl1pPr>
          </a:lstStyle>
          <a:p>
            <a:pPr lvl="0">
              <a:lnSpc>
                <a:spcPct val="100000"/>
              </a:lnSpc>
            </a:pPr>
            <a:r>
              <a:rPr lang="zh-CN" altLang="en-US" sz="2800" dirty="0">
                <a:solidFill>
                  <a:srgbClr val="FF0000"/>
                </a:solidFill>
                <a:latin typeface="微软雅黑" panose="020B0503020204020204" pitchFamily="34" charset="-122"/>
              </a:rPr>
              <a:t>坚定你的选择</a:t>
            </a:r>
            <a:endParaRPr kumimoji="0" lang="zh-CN" altLang="en-US" sz="2800" b="1" i="0" u="none" strike="noStrike" kern="0" cap="none" spc="0" normalizeH="0" baseline="0" noProof="0" dirty="0">
              <a:ln w="18415" cmpd="sng">
                <a:noFill/>
                <a:prstDash val="solid"/>
              </a:ln>
              <a:solidFill>
                <a:srgbClr val="FF0000"/>
              </a:solidFill>
              <a:uLnTx/>
              <a:uFillTx/>
              <a:latin typeface="微软雅黑" panose="020B0503020204020204" pitchFamily="34" charset="-122"/>
            </a:endParaRPr>
          </a:p>
        </p:txBody>
      </p:sp>
      <p:sp>
        <p:nvSpPr>
          <p:cNvPr id="42" name="圆角矩形 7"/>
          <p:cNvSpPr/>
          <p:nvPr>
            <p:custDataLst>
              <p:tags r:id="rId5"/>
            </p:custDataLst>
          </p:nvPr>
        </p:nvSpPr>
        <p:spPr>
          <a:xfrm>
            <a:off x="4151788" y="322541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23"/>
          <p:cNvSpPr/>
          <p:nvPr>
            <p:custDataLst>
              <p:tags r:id="rId6"/>
            </p:custDataLst>
          </p:nvPr>
        </p:nvSpPr>
        <p:spPr>
          <a:xfrm>
            <a:off x="5036343" y="323811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文本框 24"/>
          <p:cNvSpPr txBox="1"/>
          <p:nvPr>
            <p:custDataLst>
              <p:tags r:id="rId7"/>
            </p:custDataLst>
          </p:nvPr>
        </p:nvSpPr>
        <p:spPr>
          <a:xfrm>
            <a:off x="4223792" y="324449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二</a:t>
            </a:r>
          </a:p>
        </p:txBody>
      </p:sp>
      <p:sp>
        <p:nvSpPr>
          <p:cNvPr id="45" name="TextBox 13"/>
          <p:cNvSpPr txBox="1"/>
          <p:nvPr>
            <p:custDataLst>
              <p:tags r:id="rId8"/>
            </p:custDataLst>
          </p:nvPr>
        </p:nvSpPr>
        <p:spPr>
          <a:xfrm flipH="1">
            <a:off x="5159894" y="330669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lang="zh-CN" altLang="en-US" dirty="0" smtClean="0">
                <a:solidFill>
                  <a:srgbClr val="1F497D"/>
                </a:solidFill>
                <a:effectLst/>
              </a:rPr>
              <a:t>没有</a:t>
            </a:r>
            <a:r>
              <a:rPr lang="zh-CN" altLang="en-US" dirty="0">
                <a:solidFill>
                  <a:srgbClr val="1F497D"/>
                </a:solidFill>
                <a:effectLst/>
              </a:rPr>
              <a:t>信息壁垒的学籍管理</a:t>
            </a:r>
          </a:p>
        </p:txBody>
      </p:sp>
      <p:sp>
        <p:nvSpPr>
          <p:cNvPr id="13" name="圆角矩形 7"/>
          <p:cNvSpPr/>
          <p:nvPr>
            <p:custDataLst>
              <p:tags r:id="rId9"/>
            </p:custDataLst>
          </p:nvPr>
        </p:nvSpPr>
        <p:spPr>
          <a:xfrm>
            <a:off x="4180637" y="435583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圆角矩形 23"/>
          <p:cNvSpPr/>
          <p:nvPr>
            <p:custDataLst>
              <p:tags r:id="rId10"/>
            </p:custDataLst>
          </p:nvPr>
        </p:nvSpPr>
        <p:spPr>
          <a:xfrm>
            <a:off x="5065192" y="436853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文本框 24"/>
          <p:cNvSpPr txBox="1"/>
          <p:nvPr>
            <p:custDataLst>
              <p:tags r:id="rId11"/>
            </p:custDataLst>
          </p:nvPr>
        </p:nvSpPr>
        <p:spPr>
          <a:xfrm>
            <a:off x="4252641" y="437491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kern="0" noProof="0" dirty="0">
                <a:ln w="18415" cmpd="sng">
                  <a:noFill/>
                  <a:prstDash val="solid"/>
                </a:ln>
                <a:solidFill>
                  <a:prstClr val="white"/>
                </a:solidFill>
                <a:latin typeface="微软雅黑" panose="020B0503020204020204" pitchFamily="34" charset="-122"/>
                <a:ea typeface="微软雅黑" panose="020B0503020204020204" pitchFamily="34" charset="-122"/>
              </a:rPr>
              <a:t>三</a:t>
            </a:r>
            <a:endPar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3"/>
          <p:cNvSpPr txBox="1"/>
          <p:nvPr>
            <p:custDataLst>
              <p:tags r:id="rId12"/>
            </p:custDataLst>
          </p:nvPr>
        </p:nvSpPr>
        <p:spPr>
          <a:xfrm flipH="1">
            <a:off x="5188743" y="443711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kumimoji="0" lang="zh-CN" altLang="en-US" sz="2800" b="1" i="0" u="none" strike="noStrike" kern="0" cap="none" spc="0" normalizeH="0" baseline="0" noProof="0" dirty="0" smtClean="0">
                <a:ln w="18415" cmpd="sng">
                  <a:noFill/>
                  <a:prstDash val="solid"/>
                </a:ln>
                <a:solidFill>
                  <a:srgbClr val="1F497D"/>
                </a:solidFill>
                <a:effectLst/>
                <a:uLnTx/>
                <a:uFillTx/>
                <a:latin typeface="微软雅黑" panose="020B0503020204020204" pitchFamily="34" charset="-122"/>
                <a:ea typeface="微软雅黑" panose="020B0503020204020204" pitchFamily="34" charset="-122"/>
                <a:cs typeface="+mn-cs"/>
              </a:rPr>
              <a:t>奋斗自己的青春</a:t>
            </a:r>
            <a:endParaRPr kumimoji="0" lang="zh-CN" altLang="en-US" sz="2800" b="1" i="0" u="none" strike="noStrike" kern="0" cap="none" spc="0" normalizeH="0" baseline="0" noProof="0" dirty="0">
              <a:ln w="18415" cmpd="sng">
                <a:noFill/>
                <a:prstDash val="solid"/>
              </a:ln>
              <a:solidFill>
                <a:srgbClr val="1F497D"/>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722" y="1412776"/>
            <a:ext cx="9592766" cy="480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6" y="1268760"/>
            <a:ext cx="8678233" cy="5252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1304924"/>
            <a:ext cx="8543805" cy="4860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1371600"/>
            <a:ext cx="8644202" cy="4793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47"/>
          <a:stretch>
            <a:fillRect/>
          </a:stretch>
        </p:blipFill>
        <p:spPr bwMode="auto">
          <a:xfrm>
            <a:off x="25152" y="1124744"/>
            <a:ext cx="7736989" cy="550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188" r="13939"/>
          <a:stretch>
            <a:fillRect/>
          </a:stretch>
        </p:blipFill>
        <p:spPr bwMode="auto">
          <a:xfrm>
            <a:off x="8283714" y="1385548"/>
            <a:ext cx="3185160"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917" y="3938375"/>
            <a:ext cx="4536755" cy="1794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440" y="1444880"/>
            <a:ext cx="10570810" cy="4662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823" y="1495423"/>
            <a:ext cx="9017697" cy="4669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需要熟悉的系统网址和软件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560" y="1340768"/>
            <a:ext cx="8136904" cy="5046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456" y="1251397"/>
            <a:ext cx="9743265" cy="5129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需要熟悉的系统流程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1290637"/>
            <a:ext cx="8616260" cy="524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ChangeArrowheads="1"/>
          </p:cNvSpPr>
          <p:nvPr/>
        </p:nvSpPr>
        <p:spPr bwMode="auto">
          <a:xfrm>
            <a:off x="154920" y="269672"/>
            <a:ext cx="882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广西大学本科教学现状</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360" y="1255048"/>
            <a:ext cx="7915275"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8460392" y="1909415"/>
            <a:ext cx="3365301" cy="4324261"/>
          </a:xfrm>
          <a:prstGeom prst="rect">
            <a:avLst/>
          </a:prstGeom>
        </p:spPr>
        <p:txBody>
          <a:bodyPr wrap="square">
            <a:spAutoFit/>
          </a:bodyPr>
          <a:lstStyle/>
          <a:p>
            <a:pPr marL="457200" indent="-457200" fontAlgn="auto">
              <a:lnSpc>
                <a:spcPts val="3000"/>
              </a:lnSpc>
              <a:buFont typeface="+mj-lt"/>
              <a:buAutoNum type="arabicPeriod"/>
            </a:pPr>
            <a:r>
              <a:rPr lang="en-US" altLang="zh-CN" dirty="0" smtClean="0">
                <a:solidFill>
                  <a:schemeClr val="tx2"/>
                </a:solidFill>
                <a:latin typeface="微软雅黑" panose="020B0503020204020204" pitchFamily="34" charset="-122"/>
                <a:ea typeface="微软雅黑" panose="020B0503020204020204" pitchFamily="34" charset="-122"/>
              </a:rPr>
              <a:t>25</a:t>
            </a:r>
            <a:r>
              <a:rPr lang="zh-CN" altLang="en-US" dirty="0" smtClean="0">
                <a:solidFill>
                  <a:schemeClr val="tx2"/>
                </a:solidFill>
                <a:latin typeface="微软雅黑" panose="020B0503020204020204" pitchFamily="34" charset="-122"/>
                <a:ea typeface="微软雅黑" panose="020B0503020204020204" pitchFamily="34" charset="-122"/>
              </a:rPr>
              <a:t>个学院</a:t>
            </a:r>
            <a:r>
              <a:rPr lang="en-US" altLang="zh-CN" dirty="0" smtClean="0">
                <a:solidFill>
                  <a:schemeClr val="tx2"/>
                </a:solidFill>
                <a:latin typeface="微软雅黑" panose="020B0503020204020204" pitchFamily="34" charset="-122"/>
                <a:ea typeface="微软雅黑" panose="020B0503020204020204" pitchFamily="34" charset="-122"/>
              </a:rPr>
              <a:t>69</a:t>
            </a:r>
            <a:r>
              <a:rPr lang="zh-CN" altLang="en-US" dirty="0" smtClean="0">
                <a:solidFill>
                  <a:schemeClr val="tx2"/>
                </a:solidFill>
                <a:latin typeface="微软雅黑" panose="020B0503020204020204" pitchFamily="34" charset="-122"/>
                <a:ea typeface="微软雅黑" panose="020B0503020204020204" pitchFamily="34" charset="-122"/>
              </a:rPr>
              <a:t>个普通本科招生专业。</a:t>
            </a:r>
            <a:endParaRPr lang="en-US" altLang="zh-CN" dirty="0" smtClean="0">
              <a:solidFill>
                <a:schemeClr val="tx2"/>
              </a:solidFill>
              <a:latin typeface="微软雅黑" panose="020B0503020204020204" pitchFamily="34" charset="-122"/>
              <a:ea typeface="微软雅黑" panose="020B0503020204020204" pitchFamily="34" charset="-122"/>
            </a:endParaRPr>
          </a:p>
          <a:p>
            <a:pPr marL="457200" indent="-457200" fontAlgn="auto">
              <a:lnSpc>
                <a:spcPts val="3000"/>
              </a:lnSpc>
              <a:buFont typeface="+mj-lt"/>
              <a:buAutoNum type="arabicPeriod"/>
            </a:pPr>
            <a:r>
              <a:rPr lang="en-US" altLang="zh-CN" dirty="0" smtClean="0">
                <a:solidFill>
                  <a:schemeClr val="tx2"/>
                </a:solidFill>
                <a:latin typeface="微软雅黑" panose="020B0503020204020204" pitchFamily="34" charset="-122"/>
                <a:ea typeface="微软雅黑" panose="020B0503020204020204" pitchFamily="34" charset="-122"/>
              </a:rPr>
              <a:t>46</a:t>
            </a:r>
            <a:r>
              <a:rPr lang="zh-CN" altLang="en-US" dirty="0">
                <a:solidFill>
                  <a:schemeClr val="tx2"/>
                </a:solidFill>
                <a:latin typeface="微软雅黑" panose="020B0503020204020204" pitchFamily="34" charset="-122"/>
                <a:ea typeface="微软雅黑" panose="020B0503020204020204" pitchFamily="34" charset="-122"/>
              </a:rPr>
              <a:t>个国家级一流本科专业建设点</a:t>
            </a:r>
            <a:r>
              <a:rPr lang="zh-CN" altLang="en-US" dirty="0" smtClean="0">
                <a:solidFill>
                  <a:schemeClr val="tx2"/>
                </a:solidFill>
                <a:latin typeface="微软雅黑" panose="020B0503020204020204" pitchFamily="34" charset="-122"/>
                <a:ea typeface="微软雅黑" panose="020B0503020204020204" pitchFamily="34" charset="-122"/>
              </a:rPr>
              <a:t>，</a:t>
            </a:r>
            <a:r>
              <a:rPr lang="en-US" altLang="zh-CN" dirty="0" smtClean="0">
                <a:solidFill>
                  <a:schemeClr val="tx2"/>
                </a:solidFill>
                <a:latin typeface="微软雅黑" panose="020B0503020204020204" pitchFamily="34" charset="-122"/>
                <a:ea typeface="微软雅黑" panose="020B0503020204020204" pitchFamily="34" charset="-122"/>
              </a:rPr>
              <a:t>33</a:t>
            </a:r>
            <a:r>
              <a:rPr lang="zh-CN" altLang="en-US" dirty="0" smtClean="0">
                <a:solidFill>
                  <a:schemeClr val="tx2"/>
                </a:solidFill>
                <a:latin typeface="微软雅黑" panose="020B0503020204020204" pitchFamily="34" charset="-122"/>
                <a:ea typeface="微软雅黑" panose="020B0503020204020204" pitchFamily="34" charset="-122"/>
              </a:rPr>
              <a:t>个广西一流</a:t>
            </a:r>
            <a:r>
              <a:rPr lang="zh-CN" altLang="en-US" dirty="0">
                <a:solidFill>
                  <a:schemeClr val="tx2"/>
                </a:solidFill>
                <a:latin typeface="微软雅黑" panose="020B0503020204020204" pitchFamily="34" charset="-122"/>
                <a:ea typeface="微软雅黑" panose="020B0503020204020204" pitchFamily="34" charset="-122"/>
              </a:rPr>
              <a:t>本科专业建设点。广西大学列入国家一流专业建设点的专业比例达到</a:t>
            </a:r>
            <a:r>
              <a:rPr lang="en-US" altLang="zh-CN" dirty="0">
                <a:solidFill>
                  <a:srgbClr val="FF0000"/>
                </a:solidFill>
                <a:latin typeface="微软雅黑" panose="020B0503020204020204" pitchFamily="34" charset="-122"/>
                <a:ea typeface="微软雅黑" panose="020B0503020204020204" pitchFamily="34" charset="-122"/>
              </a:rPr>
              <a:t>2/3</a:t>
            </a:r>
            <a:r>
              <a:rPr lang="zh-CN" altLang="en-US" dirty="0">
                <a:solidFill>
                  <a:schemeClr val="tx2"/>
                </a:solidFill>
                <a:latin typeface="微软雅黑" panose="020B0503020204020204" pitchFamily="34" charset="-122"/>
                <a:ea typeface="微软雅黑" panose="020B0503020204020204" pitchFamily="34" charset="-122"/>
              </a:rPr>
              <a:t>，列入双万计划的专业比例达到</a:t>
            </a:r>
            <a:r>
              <a:rPr lang="en-US" altLang="zh-CN" dirty="0">
                <a:solidFill>
                  <a:srgbClr val="FF0000"/>
                </a:solidFill>
                <a:latin typeface="微软雅黑" panose="020B0503020204020204" pitchFamily="34" charset="-122"/>
                <a:ea typeface="微软雅黑" panose="020B0503020204020204" pitchFamily="34" charset="-122"/>
              </a:rPr>
              <a:t>91.3</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a:t>
            </a:r>
            <a:endParaRPr lang="en-US" altLang="zh-CN" dirty="0" smtClean="0">
              <a:solidFill>
                <a:srgbClr val="FF0000"/>
              </a:solidFill>
              <a:latin typeface="微软雅黑" panose="020B0503020204020204" pitchFamily="34" charset="-122"/>
              <a:ea typeface="微软雅黑" panose="020B0503020204020204" pitchFamily="34" charset="-122"/>
            </a:endParaRPr>
          </a:p>
          <a:p>
            <a:pPr marL="457200" indent="-457200" fontAlgn="auto">
              <a:lnSpc>
                <a:spcPts val="3000"/>
              </a:lnSpc>
              <a:buFont typeface="+mj-lt"/>
              <a:buAutoNum type="arabicPeriod"/>
            </a:pPr>
            <a:r>
              <a:rPr lang="en-US" altLang="zh-CN" dirty="0" smtClean="0">
                <a:latin typeface="微软雅黑" panose="020B0503020204020204" pitchFamily="34" charset="-122"/>
                <a:ea typeface="微软雅黑" panose="020B0503020204020204" pitchFamily="34" charset="-122"/>
              </a:rPr>
              <a:t>2025</a:t>
            </a:r>
            <a:r>
              <a:rPr lang="zh-CN" altLang="en-US" dirty="0">
                <a:latin typeface="微软雅黑" panose="020B0503020204020204" pitchFamily="34" charset="-122"/>
                <a:ea typeface="微软雅黑" panose="020B0503020204020204" pitchFamily="34" charset="-122"/>
              </a:rPr>
              <a:t>年</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11</a:t>
            </a:r>
            <a:r>
              <a:rPr lang="zh-CN" altLang="en-US" dirty="0">
                <a:latin typeface="微软雅黑" panose="020B0503020204020204" pitchFamily="34" charset="-122"/>
                <a:ea typeface="微软雅黑" panose="020B0503020204020204" pitchFamily="34" charset="-122"/>
              </a:rPr>
              <a:t>个专业按</a:t>
            </a:r>
            <a:r>
              <a:rPr lang="en-US" altLang="zh-CN" dirty="0">
                <a:latin typeface="微软雅黑" panose="020B0503020204020204" pitchFamily="34" charset="-122"/>
                <a:ea typeface="微软雅黑" panose="020B0503020204020204" pitchFamily="34" charset="-122"/>
              </a:rPr>
              <a:t>5</a:t>
            </a:r>
            <a:r>
              <a:rPr lang="zh-CN" altLang="en-US" dirty="0">
                <a:latin typeface="微软雅黑" panose="020B0503020204020204" pitchFamily="34" charset="-122"/>
                <a:ea typeface="微软雅黑" panose="020B0503020204020204" pitchFamily="34" charset="-122"/>
              </a:rPr>
              <a:t>个大类招生、分流</a:t>
            </a:r>
            <a:r>
              <a:rPr lang="zh-CN" altLang="en-US" dirty="0" smtClean="0">
                <a:latin typeface="微软雅黑" panose="020B0503020204020204" pitchFamily="34" charset="-122"/>
                <a:ea typeface="微软雅黑" panose="020B0503020204020204" pitchFamily="34" charset="-122"/>
              </a:rPr>
              <a:t>培养。</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打印成绩单的途径</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2253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295" b="10721"/>
          <a:stretch>
            <a:fillRect/>
          </a:stretch>
        </p:blipFill>
        <p:spPr bwMode="auto">
          <a:xfrm>
            <a:off x="1439104" y="1124744"/>
            <a:ext cx="9193400" cy="55138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852288" y="1556792"/>
            <a:ext cx="1004352" cy="2862322"/>
          </a:xfrm>
          <a:prstGeom prst="rect">
            <a:avLst/>
          </a:prstGeom>
          <a:noFill/>
        </p:spPr>
        <p:txBody>
          <a:bodyPr wrap="square" rtlCol="0">
            <a:spAutoFit/>
          </a:bodyPr>
          <a:lstStyle/>
          <a:p>
            <a:r>
              <a:rPr lang="zh-CN" altLang="en-US" sz="2000" b="1" dirty="0" smtClean="0">
                <a:solidFill>
                  <a:srgbClr val="FF0000"/>
                </a:solidFill>
              </a:rPr>
              <a:t>教务处有</a:t>
            </a:r>
            <a:r>
              <a:rPr lang="en-US" altLang="zh-CN" sz="2000" b="1" dirty="0" smtClean="0">
                <a:solidFill>
                  <a:srgbClr val="FF0000"/>
                </a:solidFill>
              </a:rPr>
              <a:t>2</a:t>
            </a:r>
            <a:r>
              <a:rPr lang="zh-CN" altLang="en-US" sz="2000" b="1" dirty="0" smtClean="0">
                <a:solidFill>
                  <a:srgbClr val="FF0000"/>
                </a:solidFill>
              </a:rPr>
              <a:t>台打印成绩单的机器，大学生活动中心有</a:t>
            </a:r>
            <a:r>
              <a:rPr lang="en-US" altLang="zh-CN" sz="2000" b="1" smtClean="0">
                <a:solidFill>
                  <a:srgbClr val="FF0000"/>
                </a:solidFill>
              </a:rPr>
              <a:t>5</a:t>
            </a:r>
            <a:r>
              <a:rPr lang="zh-CN" altLang="en-US" sz="2000" b="1" smtClean="0">
                <a:solidFill>
                  <a:srgbClr val="FF0000"/>
                </a:solidFill>
              </a:rPr>
              <a:t>台</a:t>
            </a:r>
            <a:endParaRPr lang="zh-CN" altLang="en-US" sz="2000" b="1"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708920"/>
            <a:ext cx="2498168" cy="384133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ChangeArrowheads="1"/>
          </p:cNvSpPr>
          <p:nvPr/>
        </p:nvSpPr>
        <p:spPr bwMode="auto">
          <a:xfrm>
            <a:off x="154920" y="269672"/>
            <a:ext cx="882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核心制度文件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333288" y="1008112"/>
            <a:ext cx="11593288" cy="5733256"/>
          </a:xfrm>
          <a:prstGeom prst="rect">
            <a:avLst/>
          </a:prstGeom>
          <a:noFill/>
          <a:ln w="9525">
            <a:noFill/>
          </a:ln>
        </p:spPr>
        <p:txBody>
          <a:bodyPr>
            <a:noAutofit/>
          </a:bodyPr>
          <a:lstStyle/>
          <a:p>
            <a:pPr marL="457200" indent="-457200" fontAlgn="auto">
              <a:lnSpc>
                <a:spcPts val="3000"/>
              </a:lnSpc>
              <a:buFont typeface="+mj-lt"/>
              <a:buAutoNum type="arabicPeriod"/>
            </a:pPr>
            <a:r>
              <a:rPr lang="zh-CN" altLang="en-US" sz="2000" dirty="0">
                <a:solidFill>
                  <a:srgbClr val="FF0000"/>
                </a:solidFill>
                <a:latin typeface="微软雅黑" panose="020B0503020204020204" pitchFamily="34" charset="-122"/>
                <a:ea typeface="微软雅黑" panose="020B0503020204020204" pitchFamily="34" charset="-122"/>
              </a:rPr>
              <a:t>普通高等学校学生管理</a:t>
            </a:r>
            <a:r>
              <a:rPr lang="zh-CN" altLang="en-US" sz="2000" dirty="0" smtClean="0">
                <a:solidFill>
                  <a:srgbClr val="FF0000"/>
                </a:solidFill>
                <a:latin typeface="微软雅黑" panose="020B0503020204020204" pitchFamily="34" charset="-122"/>
                <a:ea typeface="微软雅黑" panose="020B0503020204020204" pitchFamily="34" charset="-122"/>
              </a:rPr>
              <a:t>规定</a:t>
            </a:r>
            <a:r>
              <a:rPr lang="en-US" altLang="zh-CN" sz="2000" dirty="0" smtClean="0">
                <a:solidFill>
                  <a:srgbClr val="FF0000"/>
                </a:solidFill>
                <a:latin typeface="微软雅黑" panose="020B0503020204020204" pitchFamily="34" charset="-122"/>
                <a:ea typeface="微软雅黑" panose="020B0503020204020204"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rPr>
              <a:t>中华人民共和国教育部令第</a:t>
            </a:r>
            <a:r>
              <a:rPr lang="en-US" altLang="zh-CN" sz="2000" dirty="0">
                <a:solidFill>
                  <a:srgbClr val="FF0000"/>
                </a:solidFill>
                <a:latin typeface="微软雅黑" panose="020B0503020204020204" pitchFamily="34" charset="-122"/>
                <a:ea typeface="微软雅黑" panose="020B0503020204020204" pitchFamily="34" charset="-122"/>
              </a:rPr>
              <a:t>41</a:t>
            </a:r>
            <a:r>
              <a:rPr lang="zh-CN" altLang="en-US" sz="2000" dirty="0">
                <a:solidFill>
                  <a:srgbClr val="FF0000"/>
                </a:solidFill>
                <a:latin typeface="微软雅黑" panose="020B0503020204020204" pitchFamily="34" charset="-122"/>
                <a:ea typeface="微软雅黑" panose="020B0503020204020204" pitchFamily="34" charset="-122"/>
              </a:rPr>
              <a:t>号</a:t>
            </a:r>
            <a:r>
              <a:rPr lang="en-US" altLang="zh-CN" sz="2000" dirty="0" smtClean="0">
                <a:solidFill>
                  <a:srgbClr val="FF0000"/>
                </a:solidFill>
                <a:latin typeface="微软雅黑" panose="020B0503020204020204" pitchFamily="34" charset="-122"/>
                <a:ea typeface="微软雅黑" panose="020B0503020204020204" pitchFamily="34" charset="-122"/>
              </a:rPr>
              <a:t>)</a:t>
            </a:r>
          </a:p>
          <a:p>
            <a:pPr marL="457200" indent="-457200" fontAlgn="auto">
              <a:lnSpc>
                <a:spcPts val="3000"/>
              </a:lnSpc>
              <a:buFont typeface="+mj-lt"/>
              <a:buAutoNum type="arabicPeriod"/>
            </a:pPr>
            <a:r>
              <a:rPr lang="zh-CN" altLang="en-US" sz="2000" dirty="0" smtClean="0">
                <a:solidFill>
                  <a:schemeClr val="tx2"/>
                </a:solidFill>
                <a:latin typeface="微软雅黑" panose="020B0503020204020204" pitchFamily="34" charset="-122"/>
                <a:ea typeface="微软雅黑" panose="020B0503020204020204" pitchFamily="34" charset="-122"/>
              </a:rPr>
              <a:t>广西大学</a:t>
            </a:r>
            <a:r>
              <a:rPr lang="zh-CN" altLang="en-US" sz="2000" dirty="0">
                <a:solidFill>
                  <a:schemeClr val="tx2"/>
                </a:solidFill>
                <a:latin typeface="微软雅黑" panose="020B0503020204020204" pitchFamily="34" charset="-122"/>
                <a:ea typeface="微软雅黑" panose="020B0503020204020204" pitchFamily="34" charset="-122"/>
              </a:rPr>
              <a:t>普通本科学生学籍管理规定（</a:t>
            </a:r>
            <a:r>
              <a:rPr lang="en-US" altLang="zh-CN" sz="2000" dirty="0">
                <a:solidFill>
                  <a:schemeClr val="tx2"/>
                </a:solidFill>
                <a:latin typeface="微软雅黑" panose="020B0503020204020204" pitchFamily="34" charset="-122"/>
                <a:ea typeface="微软雅黑" panose="020B0503020204020204" pitchFamily="34" charset="-122"/>
              </a:rPr>
              <a:t>2023</a:t>
            </a:r>
            <a:r>
              <a:rPr lang="zh-CN" altLang="en-US" sz="2000" dirty="0">
                <a:solidFill>
                  <a:schemeClr val="tx2"/>
                </a:solidFill>
                <a:latin typeface="微软雅黑" panose="020B0503020204020204" pitchFamily="34" charset="-122"/>
                <a:ea typeface="微软雅黑" panose="020B0503020204020204" pitchFamily="34" charset="-122"/>
              </a:rPr>
              <a:t>年修订</a:t>
            </a:r>
            <a:r>
              <a:rPr lang="zh-CN" altLang="en-US" sz="2000" dirty="0" smtClean="0">
                <a:solidFill>
                  <a:schemeClr val="tx2"/>
                </a:solidFill>
                <a:latin typeface="微软雅黑" panose="020B0503020204020204" pitchFamily="34" charset="-122"/>
                <a:ea typeface="微软雅黑" panose="020B0503020204020204" pitchFamily="34" charset="-122"/>
              </a:rPr>
              <a:t>）</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〔2023〕81</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p>
          <a:p>
            <a:pPr marL="457200" indent="-457200">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广西大学创新人才培养实验班管理办法（修订）（西大教</a:t>
            </a:r>
            <a:r>
              <a:rPr lang="en-US" altLang="zh-CN" sz="2000" dirty="0">
                <a:solidFill>
                  <a:schemeClr val="tx2"/>
                </a:solidFill>
                <a:latin typeface="微软雅黑" panose="020B0503020204020204" pitchFamily="34" charset="-122"/>
                <a:ea typeface="微软雅黑" panose="020B0503020204020204" pitchFamily="34" charset="-122"/>
              </a:rPr>
              <a:t>〔2024〕2</a:t>
            </a:r>
            <a:r>
              <a:rPr lang="zh-CN" altLang="en-US" sz="2000" dirty="0">
                <a:solidFill>
                  <a:schemeClr val="tx2"/>
                </a:solidFill>
                <a:latin typeface="微软雅黑" panose="020B0503020204020204" pitchFamily="34" charset="-122"/>
                <a:ea typeface="微软雅黑" panose="020B0503020204020204" pitchFamily="34" charset="-122"/>
              </a:rPr>
              <a:t>号）</a:t>
            </a:r>
          </a:p>
          <a:p>
            <a:pPr marL="457200" indent="-457200">
              <a:lnSpc>
                <a:spcPts val="3000"/>
              </a:lnSpc>
              <a:buFont typeface="+mj-lt"/>
              <a:buAutoNum type="arabicPeriod"/>
            </a:pPr>
            <a:r>
              <a:rPr lang="zh-CN" altLang="en-US" sz="2000" dirty="0" smtClean="0">
                <a:solidFill>
                  <a:schemeClr val="tx2"/>
                </a:solidFill>
                <a:latin typeface="微软雅黑" panose="020B0503020204020204" pitchFamily="34" charset="-122"/>
                <a:ea typeface="微软雅黑" panose="020B0503020204020204" pitchFamily="34" charset="-122"/>
              </a:rPr>
              <a:t>广西大学</a:t>
            </a:r>
            <a:r>
              <a:rPr lang="zh-CN" altLang="en-US" sz="2000" dirty="0">
                <a:solidFill>
                  <a:schemeClr val="tx2"/>
                </a:solidFill>
                <a:latin typeface="微软雅黑" panose="020B0503020204020204" pitchFamily="34" charset="-122"/>
                <a:ea typeface="微软雅黑" panose="020B0503020204020204" pitchFamily="34" charset="-122"/>
              </a:rPr>
              <a:t>与华南理工大学联合培养本科生项目实施办法（试行）</a:t>
            </a: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〔2015〕19</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，广西大学</a:t>
            </a:r>
            <a:r>
              <a:rPr lang="zh-CN" altLang="en-US" sz="2000" dirty="0" smtClean="0">
                <a:solidFill>
                  <a:schemeClr val="tx2"/>
                </a:solidFill>
                <a:latin typeface="微软雅黑" panose="020B0503020204020204" pitchFamily="34" charset="-122"/>
                <a:ea typeface="微软雅黑" panose="020B0503020204020204" pitchFamily="34" charset="-122"/>
              </a:rPr>
              <a:t>与华南理工大学</a:t>
            </a:r>
            <a:r>
              <a:rPr lang="zh-CN" altLang="en-US" sz="2000" dirty="0">
                <a:solidFill>
                  <a:schemeClr val="tx2"/>
                </a:solidFill>
                <a:latin typeface="微软雅黑" panose="020B0503020204020204" pitchFamily="34" charset="-122"/>
                <a:ea typeface="微软雅黑" panose="020B0503020204020204" pitchFamily="34" charset="-122"/>
              </a:rPr>
              <a:t>联合培养本科生</a:t>
            </a:r>
            <a:r>
              <a:rPr lang="zh-CN" altLang="en-US" sz="2000" dirty="0" smtClean="0">
                <a:solidFill>
                  <a:schemeClr val="tx2"/>
                </a:solidFill>
                <a:latin typeface="微软雅黑" panose="020B0503020204020204" pitchFamily="34" charset="-122"/>
                <a:ea typeface="微软雅黑" panose="020B0503020204020204" pitchFamily="34" charset="-122"/>
              </a:rPr>
              <a:t>项目实施</a:t>
            </a:r>
            <a:r>
              <a:rPr lang="zh-CN" altLang="en-US" sz="2000" dirty="0">
                <a:solidFill>
                  <a:schemeClr val="tx2"/>
                </a:solidFill>
                <a:latin typeface="微软雅黑" panose="020B0503020204020204" pitchFamily="34" charset="-122"/>
                <a:ea typeface="微软雅黑" panose="020B0503020204020204" pitchFamily="34" charset="-122"/>
              </a:rPr>
              <a:t>办法（试行）补充</a:t>
            </a:r>
            <a:r>
              <a:rPr lang="zh-CN" altLang="en-US" sz="2000" dirty="0" smtClean="0">
                <a:solidFill>
                  <a:schemeClr val="tx2"/>
                </a:solidFill>
                <a:latin typeface="微软雅黑" panose="020B0503020204020204" pitchFamily="34" charset="-122"/>
                <a:ea typeface="微软雅黑" panose="020B0503020204020204" pitchFamily="34" charset="-122"/>
              </a:rPr>
              <a:t>规定</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〔2016〕8</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endParaRPr lang="en-US" altLang="zh-CN" sz="2000" dirty="0">
              <a:solidFill>
                <a:schemeClr val="tx2"/>
              </a:solidFill>
              <a:latin typeface="微软雅黑" panose="020B0503020204020204" pitchFamily="34" charset="-122"/>
              <a:ea typeface="微软雅黑" panose="020B0503020204020204" pitchFamily="34" charset="-122"/>
            </a:endParaRPr>
          </a:p>
          <a:p>
            <a:pPr marL="457200" indent="-457200">
              <a:lnSpc>
                <a:spcPts val="3000"/>
              </a:lnSpc>
              <a:buFont typeface="+mj-lt"/>
              <a:buAutoNum type="arabicPeriod"/>
            </a:pPr>
            <a:r>
              <a:rPr lang="zh-CN" altLang="en-US" sz="2000" dirty="0" smtClean="0">
                <a:solidFill>
                  <a:schemeClr val="tx2"/>
                </a:solidFill>
                <a:latin typeface="微软雅黑" panose="020B0503020204020204" pitchFamily="34" charset="-122"/>
                <a:ea typeface="微软雅黑" panose="020B0503020204020204" pitchFamily="34" charset="-122"/>
              </a:rPr>
              <a:t>广西大学</a:t>
            </a:r>
            <a:r>
              <a:rPr lang="zh-CN" altLang="en-US" sz="2000" dirty="0">
                <a:solidFill>
                  <a:schemeClr val="tx2"/>
                </a:solidFill>
                <a:latin typeface="微软雅黑" panose="020B0503020204020204" pitchFamily="34" charset="-122"/>
                <a:ea typeface="微软雅黑" panose="020B0503020204020204" pitchFamily="34" charset="-122"/>
              </a:rPr>
              <a:t>本科学生转专业实施</a:t>
            </a:r>
            <a:r>
              <a:rPr lang="zh-CN" altLang="en-US" sz="2000" dirty="0" smtClean="0">
                <a:solidFill>
                  <a:schemeClr val="tx2"/>
                </a:solidFill>
                <a:latin typeface="微软雅黑" panose="020B0503020204020204" pitchFamily="34" charset="-122"/>
                <a:ea typeface="微软雅黑" panose="020B0503020204020204" pitchFamily="34" charset="-122"/>
              </a:rPr>
              <a:t>办法（</a:t>
            </a:r>
            <a:r>
              <a:rPr lang="en-US" altLang="zh-CN" sz="2000" dirty="0">
                <a:solidFill>
                  <a:schemeClr val="tx2"/>
                </a:solidFill>
                <a:latin typeface="微软雅黑" panose="020B0503020204020204" pitchFamily="34" charset="-122"/>
                <a:ea typeface="微软雅黑" panose="020B0503020204020204" pitchFamily="34" charset="-122"/>
              </a:rPr>
              <a:t>2022</a:t>
            </a:r>
            <a:r>
              <a:rPr lang="zh-CN" altLang="en-US" sz="2000" dirty="0">
                <a:solidFill>
                  <a:schemeClr val="tx2"/>
                </a:solidFill>
                <a:latin typeface="微软雅黑" panose="020B0503020204020204" pitchFamily="34" charset="-122"/>
                <a:ea typeface="微软雅黑" panose="020B0503020204020204" pitchFamily="34" charset="-122"/>
              </a:rPr>
              <a:t>年修订</a:t>
            </a:r>
            <a:r>
              <a:rPr lang="zh-CN" altLang="en-US" sz="2000" dirty="0" smtClean="0">
                <a:solidFill>
                  <a:schemeClr val="tx2"/>
                </a:solidFill>
                <a:latin typeface="微软雅黑" panose="020B0503020204020204" pitchFamily="34" charset="-122"/>
                <a:ea typeface="微软雅黑" panose="020B0503020204020204" pitchFamily="34" charset="-122"/>
              </a:rPr>
              <a:t>）</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〔2022〕105</a:t>
            </a:r>
            <a:r>
              <a:rPr lang="zh-CN" altLang="en-US" sz="2000" dirty="0" smtClean="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fontAlgn="auto">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广西大学本科</a:t>
            </a:r>
            <a:r>
              <a:rPr lang="zh-CN" altLang="en-US" sz="2000" dirty="0" smtClean="0">
                <a:solidFill>
                  <a:schemeClr val="tx2"/>
                </a:solidFill>
                <a:latin typeface="微软雅黑" panose="020B0503020204020204" pitchFamily="34" charset="-122"/>
                <a:ea typeface="微软雅黑" panose="020B0503020204020204" pitchFamily="34" charset="-122"/>
              </a:rPr>
              <a:t>课程考核</a:t>
            </a:r>
            <a:r>
              <a:rPr lang="zh-CN" altLang="en-US" sz="2000" dirty="0">
                <a:solidFill>
                  <a:schemeClr val="tx2"/>
                </a:solidFill>
                <a:latin typeface="微软雅黑" panose="020B0503020204020204" pitchFamily="34" charset="-122"/>
                <a:ea typeface="微软雅黑" panose="020B0503020204020204" pitchFamily="34" charset="-122"/>
              </a:rPr>
              <a:t>管理办法（</a:t>
            </a:r>
            <a:r>
              <a:rPr lang="en-US" altLang="zh-CN" sz="2000" dirty="0">
                <a:solidFill>
                  <a:schemeClr val="tx2"/>
                </a:solidFill>
                <a:latin typeface="微软雅黑" panose="020B0503020204020204" pitchFamily="34" charset="-122"/>
                <a:ea typeface="微软雅黑" panose="020B0503020204020204" pitchFamily="34" charset="-122"/>
              </a:rPr>
              <a:t>2023</a:t>
            </a:r>
            <a:r>
              <a:rPr lang="zh-CN" altLang="en-US" sz="2000" dirty="0">
                <a:solidFill>
                  <a:schemeClr val="tx2"/>
                </a:solidFill>
                <a:latin typeface="微软雅黑" panose="020B0503020204020204" pitchFamily="34" charset="-122"/>
                <a:ea typeface="微软雅黑" panose="020B0503020204020204" pitchFamily="34" charset="-122"/>
              </a:rPr>
              <a:t>年修订</a:t>
            </a:r>
            <a:r>
              <a:rPr lang="zh-CN" altLang="en-US" sz="2000" dirty="0" smtClean="0">
                <a:solidFill>
                  <a:schemeClr val="tx2"/>
                </a:solidFill>
                <a:latin typeface="微软雅黑" panose="020B0503020204020204" pitchFamily="34" charset="-122"/>
                <a:ea typeface="微软雅黑" panose="020B0503020204020204" pitchFamily="34" charset="-122"/>
              </a:rPr>
              <a:t>）</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〔2023〕80</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p>
          <a:p>
            <a:pPr marL="457200" indent="-457200" fontAlgn="auto">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广西大学本科</a:t>
            </a:r>
            <a:r>
              <a:rPr lang="zh-CN" altLang="en-US" sz="2000" dirty="0" smtClean="0">
                <a:solidFill>
                  <a:schemeClr val="tx2"/>
                </a:solidFill>
                <a:latin typeface="微软雅黑" panose="020B0503020204020204" pitchFamily="34" charset="-122"/>
                <a:ea typeface="微软雅黑" panose="020B0503020204020204" pitchFamily="34" charset="-122"/>
              </a:rPr>
              <a:t>课程</a:t>
            </a:r>
            <a:r>
              <a:rPr lang="zh-CN" altLang="en-US" sz="2000" dirty="0">
                <a:solidFill>
                  <a:schemeClr val="tx2"/>
                </a:solidFill>
                <a:latin typeface="微软雅黑" panose="020B0503020204020204" pitchFamily="34" charset="-122"/>
                <a:ea typeface="微软雅黑" panose="020B0503020204020204" pitchFamily="34" charset="-122"/>
              </a:rPr>
              <a:t>管理</a:t>
            </a:r>
            <a:r>
              <a:rPr lang="zh-CN" altLang="en-US" sz="2000" dirty="0" smtClean="0">
                <a:solidFill>
                  <a:schemeClr val="tx2"/>
                </a:solidFill>
                <a:latin typeface="微软雅黑" panose="020B0503020204020204" pitchFamily="34" charset="-122"/>
                <a:ea typeface="微软雅黑" panose="020B0503020204020204" pitchFamily="34" charset="-122"/>
              </a:rPr>
              <a:t>办法</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〔2022〕114</a:t>
            </a:r>
            <a:r>
              <a:rPr lang="zh-CN" altLang="en-US" sz="2000" dirty="0">
                <a:solidFill>
                  <a:schemeClr val="tx2"/>
                </a:solidFill>
                <a:latin typeface="微软雅黑" panose="020B0503020204020204" pitchFamily="34" charset="-122"/>
                <a:ea typeface="微软雅黑" panose="020B0503020204020204" pitchFamily="34" charset="-122"/>
              </a:rPr>
              <a:t>号）</a:t>
            </a:r>
            <a:endParaRPr lang="en-US" altLang="zh-CN" sz="2000" dirty="0" smtClean="0">
              <a:solidFill>
                <a:schemeClr val="tx2"/>
              </a:solidFill>
              <a:latin typeface="微软雅黑" panose="020B0503020204020204" pitchFamily="34" charset="-122"/>
              <a:ea typeface="微软雅黑" panose="020B0503020204020204" pitchFamily="34" charset="-122"/>
            </a:endParaRPr>
          </a:p>
          <a:p>
            <a:pPr marL="457200" indent="-457200">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广西大学学生处分规定</a:t>
            </a: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西大学</a:t>
            </a:r>
            <a:r>
              <a:rPr lang="en-US" altLang="zh-CN" sz="2000" dirty="0">
                <a:solidFill>
                  <a:schemeClr val="tx2"/>
                </a:solidFill>
                <a:latin typeface="微软雅黑" panose="020B0503020204020204" pitchFamily="34" charset="-122"/>
                <a:ea typeface="微软雅黑" panose="020B0503020204020204" pitchFamily="34" charset="-122"/>
              </a:rPr>
              <a:t>〔2019〕72</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广西大学全日制本科生修读微专业、辅修专业及辅修学士学位管理办法（</a:t>
            </a:r>
            <a:r>
              <a:rPr lang="en-US" altLang="zh-CN" sz="2000" dirty="0">
                <a:solidFill>
                  <a:schemeClr val="tx2"/>
                </a:solidFill>
                <a:latin typeface="微软雅黑" panose="020B0503020204020204" pitchFamily="34" charset="-122"/>
                <a:ea typeface="微软雅黑" panose="020B0503020204020204" pitchFamily="34" charset="-122"/>
              </a:rPr>
              <a:t>2024</a:t>
            </a:r>
            <a:r>
              <a:rPr lang="zh-CN" altLang="en-US" sz="2000" dirty="0">
                <a:solidFill>
                  <a:schemeClr val="tx2"/>
                </a:solidFill>
                <a:latin typeface="微软雅黑" panose="020B0503020204020204" pitchFamily="34" charset="-122"/>
                <a:ea typeface="微软雅黑" panose="020B0503020204020204" pitchFamily="34" charset="-122"/>
              </a:rPr>
              <a:t>年修订</a:t>
            </a: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〔2024〕17</a:t>
            </a:r>
            <a:r>
              <a:rPr lang="zh-CN" altLang="en-US" sz="2000" dirty="0">
                <a:solidFill>
                  <a:schemeClr val="tx2"/>
                </a:solidFill>
                <a:latin typeface="微软雅黑" panose="020B0503020204020204" pitchFamily="34" charset="-122"/>
                <a:ea typeface="微软雅黑" panose="020B0503020204020204" pitchFamily="34" charset="-122"/>
              </a:rPr>
              <a:t>号）</a:t>
            </a:r>
          </a:p>
          <a:p>
            <a:pPr marL="457200" indent="-457200" fontAlgn="auto">
              <a:lnSpc>
                <a:spcPts val="3000"/>
              </a:lnSpc>
              <a:buFont typeface="+mj-lt"/>
              <a:buAutoNum type="arabicPeriod"/>
            </a:pPr>
            <a:r>
              <a:rPr lang="zh-CN" altLang="en-US" sz="2000" dirty="0" smtClean="0">
                <a:solidFill>
                  <a:schemeClr val="tx2"/>
                </a:solidFill>
                <a:latin typeface="微软雅黑" panose="020B0503020204020204" pitchFamily="34" charset="-122"/>
                <a:ea typeface="微软雅黑" panose="020B0503020204020204" pitchFamily="34" charset="-122"/>
              </a:rPr>
              <a:t>广西大学</a:t>
            </a:r>
            <a:r>
              <a:rPr lang="zh-CN" altLang="en-US" sz="2000" dirty="0">
                <a:solidFill>
                  <a:schemeClr val="tx2"/>
                </a:solidFill>
                <a:latin typeface="微软雅黑" panose="020B0503020204020204" pitchFamily="34" charset="-122"/>
                <a:ea typeface="微软雅黑" panose="020B0503020204020204" pitchFamily="34" charset="-122"/>
              </a:rPr>
              <a:t>推荐优秀应届本科毕业生免试攻读硕士学位研究生工作实施办法（</a:t>
            </a:r>
            <a:r>
              <a:rPr lang="en-US" altLang="zh-CN" sz="2000" dirty="0">
                <a:solidFill>
                  <a:schemeClr val="tx2"/>
                </a:solidFill>
                <a:latin typeface="微软雅黑" panose="020B0503020204020204" pitchFamily="34" charset="-122"/>
                <a:ea typeface="微软雅黑" panose="020B0503020204020204" pitchFamily="34" charset="-122"/>
              </a:rPr>
              <a:t>2023</a:t>
            </a:r>
            <a:r>
              <a:rPr lang="zh-CN" altLang="en-US" sz="2000" dirty="0">
                <a:solidFill>
                  <a:schemeClr val="tx2"/>
                </a:solidFill>
                <a:latin typeface="微软雅黑" panose="020B0503020204020204" pitchFamily="34" charset="-122"/>
                <a:ea typeface="微软雅黑" panose="020B0503020204020204" pitchFamily="34" charset="-122"/>
              </a:rPr>
              <a:t>年修订</a:t>
            </a:r>
            <a:r>
              <a:rPr lang="zh-CN" altLang="en-US" sz="2000" dirty="0" smtClean="0">
                <a:solidFill>
                  <a:schemeClr val="tx2"/>
                </a:solidFill>
                <a:latin typeface="微软雅黑" panose="020B0503020204020204" pitchFamily="34" charset="-122"/>
                <a:ea typeface="微软雅黑" panose="020B0503020204020204" pitchFamily="34" charset="-122"/>
              </a:rPr>
              <a:t>）</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西大教</a:t>
            </a:r>
            <a:r>
              <a:rPr lang="en-US" altLang="zh-CN" sz="2000" dirty="0">
                <a:solidFill>
                  <a:schemeClr val="tx2"/>
                </a:solidFill>
                <a:latin typeface="微软雅黑" panose="020B0503020204020204" pitchFamily="34" charset="-122"/>
                <a:ea typeface="微软雅黑" panose="020B0503020204020204" pitchFamily="34" charset="-122"/>
              </a:rPr>
              <a:t>〔2023〕83</a:t>
            </a:r>
            <a:r>
              <a:rPr lang="zh-CN" altLang="en-US" sz="2000" dirty="0">
                <a:solidFill>
                  <a:schemeClr val="tx2"/>
                </a:solidFill>
                <a:latin typeface="微软雅黑" panose="020B0503020204020204" pitchFamily="34" charset="-122"/>
                <a:ea typeface="微软雅黑" panose="020B0503020204020204" pitchFamily="34" charset="-122"/>
              </a:rPr>
              <a:t>号</a:t>
            </a:r>
            <a:r>
              <a:rPr lang="en-US" altLang="zh-CN" sz="2000" dirty="0" smtClean="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，广西大学推荐优秀应届本科毕业生</a:t>
            </a:r>
            <a:r>
              <a:rPr lang="zh-CN" altLang="en-US" sz="2000" dirty="0" smtClean="0">
                <a:solidFill>
                  <a:schemeClr val="tx2"/>
                </a:solidFill>
                <a:latin typeface="微软雅黑" panose="020B0503020204020204" pitchFamily="34" charset="-122"/>
                <a:ea typeface="微软雅黑" panose="020B0503020204020204" pitchFamily="34" charset="-122"/>
              </a:rPr>
              <a:t>免试攻读</a:t>
            </a:r>
            <a:r>
              <a:rPr lang="zh-CN" altLang="en-US" sz="2000" dirty="0">
                <a:solidFill>
                  <a:schemeClr val="tx2"/>
                </a:solidFill>
                <a:latin typeface="微软雅黑" panose="020B0503020204020204" pitchFamily="34" charset="-122"/>
                <a:ea typeface="微软雅黑" panose="020B0503020204020204" pitchFamily="34" charset="-122"/>
              </a:rPr>
              <a:t>硕士学位研究生排名</a:t>
            </a:r>
            <a:r>
              <a:rPr lang="zh-CN" altLang="en-US" sz="2000" dirty="0" smtClean="0">
                <a:solidFill>
                  <a:schemeClr val="tx2"/>
                </a:solidFill>
                <a:latin typeface="微软雅黑" panose="020B0503020204020204" pitchFamily="34" charset="-122"/>
                <a:ea typeface="微软雅黑" panose="020B0503020204020204" pitchFamily="34" charset="-122"/>
              </a:rPr>
              <a:t>分数计算细则</a:t>
            </a:r>
            <a:endParaRPr lang="en-US" altLang="zh-CN" sz="2000" dirty="0" smtClean="0">
              <a:solidFill>
                <a:schemeClr val="tx2"/>
              </a:solidFill>
              <a:latin typeface="微软雅黑" panose="020B0503020204020204" pitchFamily="34" charset="-122"/>
              <a:ea typeface="微软雅黑" panose="020B0503020204020204" pitchFamily="34" charset="-122"/>
            </a:endParaRPr>
          </a:p>
          <a:p>
            <a:pPr marL="457200" indent="-457200" fontAlgn="auto">
              <a:lnSpc>
                <a:spcPts val="3000"/>
              </a:lnSpc>
              <a:buFont typeface="+mj-lt"/>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广西大学学士学位授予工作细则（</a:t>
            </a:r>
            <a:r>
              <a:rPr lang="en-US" altLang="zh-CN" sz="2000" dirty="0">
                <a:solidFill>
                  <a:schemeClr val="tx2"/>
                </a:solidFill>
                <a:latin typeface="微软雅黑" panose="020B0503020204020204" pitchFamily="34" charset="-122"/>
                <a:ea typeface="微软雅黑" panose="020B0503020204020204" pitchFamily="34" charset="-122"/>
              </a:rPr>
              <a:t>2025</a:t>
            </a:r>
            <a:r>
              <a:rPr lang="zh-CN" altLang="en-US" sz="2000" dirty="0">
                <a:solidFill>
                  <a:schemeClr val="tx2"/>
                </a:solidFill>
                <a:latin typeface="微软雅黑" panose="020B0503020204020204" pitchFamily="34" charset="-122"/>
                <a:ea typeface="微软雅黑" panose="020B0503020204020204" pitchFamily="34" charset="-122"/>
              </a:rPr>
              <a:t>年修订）（西大学位</a:t>
            </a:r>
            <a:r>
              <a:rPr lang="en-US" altLang="zh-CN" sz="2000" dirty="0">
                <a:solidFill>
                  <a:schemeClr val="tx2"/>
                </a:solidFill>
                <a:latin typeface="微软雅黑" panose="020B0503020204020204" pitchFamily="34" charset="-122"/>
                <a:ea typeface="微软雅黑" panose="020B0503020204020204" pitchFamily="34" charset="-122"/>
              </a:rPr>
              <a:t>〔2025〕4</a:t>
            </a:r>
            <a:r>
              <a:rPr lang="zh-CN" altLang="en-US" sz="2000" dirty="0">
                <a:solidFill>
                  <a:schemeClr val="tx2"/>
                </a:solidFill>
                <a:latin typeface="微软雅黑" panose="020B0503020204020204" pitchFamily="34" charset="-122"/>
                <a:ea typeface="微软雅黑" panose="020B0503020204020204" pitchFamily="34" charset="-122"/>
              </a:rPr>
              <a:t>号</a:t>
            </a:r>
            <a:r>
              <a:rPr lang="zh-CN" altLang="en-US" sz="2000" dirty="0" smtClean="0">
                <a:solidFill>
                  <a:schemeClr val="tx2"/>
                </a:solidFill>
                <a:latin typeface="微软雅黑" panose="020B0503020204020204" pitchFamily="34" charset="-122"/>
                <a:ea typeface="微软雅黑" panose="020B0503020204020204" pitchFamily="34" charset="-122"/>
              </a:rPr>
              <a:t>）</a:t>
            </a:r>
            <a:endParaRPr lang="en-US" altLang="zh-CN" sz="2000" dirty="0" smtClean="0">
              <a:solidFill>
                <a:schemeClr val="tx2"/>
              </a:solidFill>
              <a:latin typeface="微软雅黑" panose="020B0503020204020204" pitchFamily="34" charset="-122"/>
              <a:ea typeface="微软雅黑" panose="020B0503020204020204" pitchFamily="34" charset="-122"/>
            </a:endParaRPr>
          </a:p>
          <a:p>
            <a:pPr marL="457200" indent="-457200" fontAlgn="auto">
              <a:lnSpc>
                <a:spcPts val="3000"/>
              </a:lnSpc>
              <a:buFont typeface="+mj-lt"/>
              <a:buAutoNum type="arabicPeriod"/>
            </a:pPr>
            <a:r>
              <a:rPr lang="zh-CN" altLang="en-US" sz="2000" dirty="0">
                <a:solidFill>
                  <a:srgbClr val="FF0000"/>
                </a:solidFill>
                <a:latin typeface="微软雅黑" panose="020B0503020204020204" pitchFamily="34" charset="-122"/>
                <a:ea typeface="微软雅黑" panose="020B0503020204020204" pitchFamily="34" charset="-122"/>
              </a:rPr>
              <a:t>中华人民共和国学位</a:t>
            </a:r>
            <a:r>
              <a:rPr lang="zh-CN" altLang="en-US" sz="2000" dirty="0" smtClean="0">
                <a:solidFill>
                  <a:srgbClr val="FF0000"/>
                </a:solidFill>
                <a:latin typeface="微软雅黑" panose="020B0503020204020204" pitchFamily="34" charset="-122"/>
                <a:ea typeface="微软雅黑" panose="020B0503020204020204" pitchFamily="34" charset="-122"/>
              </a:rPr>
              <a:t>法</a:t>
            </a:r>
            <a:endParaRPr lang="en-US" altLang="zh-CN" sz="2000" dirty="0" smtClean="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创新人才培养实验班</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2" name="表格 1"/>
          <p:cNvGraphicFramePr>
            <a:graphicFrameLocks noGrp="1"/>
          </p:cNvGraphicFramePr>
          <p:nvPr/>
        </p:nvGraphicFramePr>
        <p:xfrm>
          <a:off x="263352" y="1340768"/>
          <a:ext cx="11593288" cy="5092469"/>
        </p:xfrm>
        <a:graphic>
          <a:graphicData uri="http://schemas.openxmlformats.org/drawingml/2006/table">
            <a:tbl>
              <a:tblPr>
                <a:tableStyleId>{22838BEF-8BB2-4498-84A7-C5851F593DF1}</a:tableStyleId>
              </a:tblPr>
              <a:tblGrid>
                <a:gridCol w="2058041">
                  <a:extLst>
                    <a:ext uri="{9D8B030D-6E8A-4147-A177-3AD203B41FA5}">
                      <a16:colId xmlns:a16="http://schemas.microsoft.com/office/drawing/2014/main" xmlns="" val="20000"/>
                    </a:ext>
                  </a:extLst>
                </a:gridCol>
                <a:gridCol w="2808160">
                  <a:extLst>
                    <a:ext uri="{9D8B030D-6E8A-4147-A177-3AD203B41FA5}">
                      <a16:colId xmlns:a16="http://schemas.microsoft.com/office/drawing/2014/main" xmlns="" val="20001"/>
                    </a:ext>
                  </a:extLst>
                </a:gridCol>
                <a:gridCol w="2098908">
                  <a:extLst>
                    <a:ext uri="{9D8B030D-6E8A-4147-A177-3AD203B41FA5}">
                      <a16:colId xmlns:a16="http://schemas.microsoft.com/office/drawing/2014/main" xmlns="" val="20002"/>
                    </a:ext>
                  </a:extLst>
                </a:gridCol>
                <a:gridCol w="2067656">
                  <a:extLst>
                    <a:ext uri="{9D8B030D-6E8A-4147-A177-3AD203B41FA5}">
                      <a16:colId xmlns:a16="http://schemas.microsoft.com/office/drawing/2014/main" xmlns="" val="20003"/>
                    </a:ext>
                  </a:extLst>
                </a:gridCol>
                <a:gridCol w="1983503">
                  <a:extLst>
                    <a:ext uri="{9D8B030D-6E8A-4147-A177-3AD203B41FA5}">
                      <a16:colId xmlns:a16="http://schemas.microsoft.com/office/drawing/2014/main" xmlns="" val="20004"/>
                    </a:ext>
                  </a:extLst>
                </a:gridCol>
                <a:gridCol w="577020">
                  <a:extLst>
                    <a:ext uri="{9D8B030D-6E8A-4147-A177-3AD203B41FA5}">
                      <a16:colId xmlns:a16="http://schemas.microsoft.com/office/drawing/2014/main" xmlns="" val="20005"/>
                    </a:ext>
                  </a:extLst>
                </a:gridCol>
              </a:tblGrid>
              <a:tr h="0">
                <a:tc>
                  <a:txBody>
                    <a:bodyPr/>
                    <a:lstStyle/>
                    <a:p>
                      <a:pPr algn="ctr" fontAlgn="ctr"/>
                      <a:r>
                        <a:rPr lang="zh-CN" altLang="en-US" sz="1000" b="1" u="none" strike="noStrike" dirty="0">
                          <a:effectLst/>
                        </a:rPr>
                        <a:t>类 型（学院内跨专业创培班</a:t>
                      </a:r>
                      <a:r>
                        <a:rPr lang="en-US" altLang="zh-CN" sz="1000" b="1" u="none" strike="noStrike" dirty="0">
                          <a:effectLst/>
                        </a:rPr>
                        <a:t>/</a:t>
                      </a:r>
                      <a:r>
                        <a:rPr lang="zh-CN" altLang="en-US" sz="1000" b="1" u="none" strike="noStrike" dirty="0">
                          <a:effectLst/>
                        </a:rPr>
                        <a:t>跨学院跨学科创培班）</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b="1" u="none" strike="noStrike" dirty="0">
                          <a:effectLst/>
                        </a:rPr>
                        <a:t>创培班名称</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b="1" u="none" strike="noStrike" dirty="0">
                          <a:effectLst/>
                        </a:rPr>
                        <a:t>招生覆盖学院及专业</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b="1" u="none" strike="noStrike" dirty="0">
                          <a:effectLst/>
                        </a:rPr>
                        <a:t>学生毕业可选专业</a:t>
                      </a:r>
                      <a:endParaRPr lang="zh-CN" altLang="en-US" sz="1000" b="1" i="0" u="none" strike="noStrike" dirty="0">
                        <a:solidFill>
                          <a:srgbClr val="FF0000"/>
                        </a:solidFill>
                        <a:effectLst/>
                        <a:latin typeface="宋体" panose="02010600030101010101" pitchFamily="2" charset="-122"/>
                      </a:endParaRPr>
                    </a:p>
                  </a:txBody>
                  <a:tcPr marL="954" marR="954" marT="954" marB="0" anchor="ctr"/>
                </a:tc>
                <a:tc>
                  <a:txBody>
                    <a:bodyPr/>
                    <a:lstStyle/>
                    <a:p>
                      <a:pPr algn="ctr" fontAlgn="ctr"/>
                      <a:r>
                        <a:rPr lang="zh-CN" altLang="en-US" sz="1000" b="1" u="none" strike="noStrike" dirty="0">
                          <a:effectLst/>
                        </a:rPr>
                        <a:t>牵头学院</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b="1" u="none" strike="noStrike" dirty="0">
                          <a:effectLst/>
                        </a:rPr>
                        <a:t>预招生人数</a:t>
                      </a:r>
                      <a:endParaRPr lang="zh-CN" altLang="en-US" sz="1000" b="1" i="0" u="none" strike="noStrike" dirty="0">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0"/>
                  </a:ext>
                </a:extLst>
              </a:tr>
              <a:tr h="391723">
                <a:tc>
                  <a:txBody>
                    <a:bodyPr/>
                    <a:lstStyle/>
                    <a:p>
                      <a:pPr algn="ctr" fontAlgn="ctr"/>
                      <a:r>
                        <a:rPr lang="zh-CN" altLang="en-US" sz="1000" u="none" strike="noStrike" dirty="0">
                          <a:effectLst/>
                        </a:rPr>
                        <a:t>跨学院跨学科创培班</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生物育种及生命科学创培班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农学院（农学、植物保护）、生命科学与技术学院（生命科学、生物技术专业）、林学院（林学、生态学）、动科院（动物科学）、海洋学院（海洋科学）、医学院（药学专业）</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创培班学生三年级大类专业培养分流时，加权成绩排名创培班班级前</a:t>
                      </a:r>
                      <a:r>
                        <a:rPr lang="en-US" altLang="zh-CN" sz="1000" u="none" strike="noStrike">
                          <a:effectLst/>
                        </a:rPr>
                        <a:t>10%</a:t>
                      </a:r>
                      <a:r>
                        <a:rPr lang="zh-CN" altLang="en-US" sz="1000" u="none" strike="noStrike">
                          <a:effectLst/>
                        </a:rPr>
                        <a:t>（含</a:t>
                      </a:r>
                      <a:r>
                        <a:rPr lang="en-US" altLang="zh-CN" sz="1000" u="none" strike="noStrike">
                          <a:effectLst/>
                        </a:rPr>
                        <a:t>10%</a:t>
                      </a:r>
                      <a:r>
                        <a:rPr lang="zh-CN" altLang="en-US" sz="1000" u="none" strike="noStrike">
                          <a:effectLst/>
                        </a:rPr>
                        <a:t>）的学生，可在创培班覆盖的</a:t>
                      </a:r>
                      <a:r>
                        <a:rPr lang="en-US" altLang="zh-CN" sz="1000" u="none" strike="noStrike">
                          <a:effectLst/>
                        </a:rPr>
                        <a:t>9</a:t>
                      </a:r>
                      <a:r>
                        <a:rPr lang="zh-CN" altLang="en-US" sz="1000" u="none" strike="noStrike">
                          <a:effectLst/>
                        </a:rPr>
                        <a:t>个学科专业中自主选择毕业专业。其余学生按原学籍学院覆盖的创培班学科专业选择毕业专业。</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农学院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50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1"/>
                  </a:ext>
                </a:extLst>
              </a:tr>
              <a:tr h="758069">
                <a:tc>
                  <a:txBody>
                    <a:bodyPr/>
                    <a:lstStyle/>
                    <a:p>
                      <a:pPr algn="ctr" fontAlgn="ctr"/>
                      <a:r>
                        <a:rPr lang="zh-CN" altLang="en-US" sz="1000" u="none" strike="noStrike" dirty="0">
                          <a:effectLst/>
                        </a:rPr>
                        <a:t>跨学院跨学科创培班</a:t>
                      </a:r>
                      <a:endParaRPr lang="zh-CN" altLang="en-US" sz="1000" b="1"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物质科学创培班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资源环境与材料学院（材料科学与工程）、物理科学与工程技术学院（物理学）、化学化工学院（化学、化学工程与工艺）</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资源环境与材料学院</a:t>
                      </a:r>
                      <a:r>
                        <a:rPr lang="en-US" altLang="zh-CN" sz="1000" u="none" strike="noStrike">
                          <a:effectLst/>
                        </a:rPr>
                        <a:t>(</a:t>
                      </a:r>
                      <a:r>
                        <a:rPr lang="zh-CN" altLang="en-US" sz="1000" u="none" strike="noStrike">
                          <a:effectLst/>
                        </a:rPr>
                        <a:t>材料科学与工程</a:t>
                      </a:r>
                      <a:r>
                        <a:rPr lang="en-US" altLang="zh-CN" sz="1000" u="none" strike="noStrike">
                          <a:effectLst/>
                        </a:rPr>
                        <a:t>)</a:t>
                      </a:r>
                      <a:r>
                        <a:rPr lang="zh-CN" altLang="en-US" sz="1000" u="none" strike="noStrike">
                          <a:effectLst/>
                        </a:rPr>
                        <a:t>、物理科学与工程技术学院</a:t>
                      </a:r>
                      <a:r>
                        <a:rPr lang="en-US" altLang="zh-CN" sz="1000" u="none" strike="noStrike">
                          <a:effectLst/>
                        </a:rPr>
                        <a:t>(</a:t>
                      </a:r>
                      <a:r>
                        <a:rPr lang="zh-CN" altLang="en-US" sz="1000" u="none" strike="noStrike">
                          <a:effectLst/>
                        </a:rPr>
                        <a:t>物理学</a:t>
                      </a:r>
                      <a:r>
                        <a:rPr lang="en-US" altLang="zh-CN" sz="1000" u="none" strike="noStrike">
                          <a:effectLst/>
                        </a:rPr>
                        <a:t>)</a:t>
                      </a:r>
                      <a:r>
                        <a:rPr lang="zh-CN" altLang="en-US" sz="1000" u="none" strike="noStrike">
                          <a:effectLst/>
                        </a:rPr>
                        <a:t>、化学化工学院</a:t>
                      </a:r>
                      <a:r>
                        <a:rPr lang="en-US" altLang="zh-CN" sz="1000" u="none" strike="noStrike">
                          <a:effectLst/>
                        </a:rPr>
                        <a:t>(</a:t>
                      </a:r>
                      <a:r>
                        <a:rPr lang="zh-CN" altLang="en-US" sz="1000" u="none" strike="noStrike">
                          <a:effectLst/>
                        </a:rPr>
                        <a:t>化学、化学工程与工艺</a:t>
                      </a:r>
                      <a:r>
                        <a:rPr lang="en-US" altLang="zh-CN" sz="1000" u="none" strike="noStrike">
                          <a:effectLst/>
                        </a:rPr>
                        <a:t>)</a:t>
                      </a:r>
                      <a:endParaRPr lang="en-US" altLang="zh-CN"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资源环境与材料学院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50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2"/>
                  </a:ext>
                </a:extLst>
              </a:tr>
              <a:tr h="0">
                <a:tc>
                  <a:txBody>
                    <a:bodyPr/>
                    <a:lstStyle/>
                    <a:p>
                      <a:pPr algn="ctr" fontAlgn="ctr"/>
                      <a:r>
                        <a:rPr lang="zh-CN" altLang="en-US" sz="1000" u="none" strike="noStrike">
                          <a:effectLst/>
                        </a:rPr>
                        <a:t>学院内跨专业创培班</a:t>
                      </a:r>
                      <a:endParaRPr lang="zh-CN" altLang="en-US" sz="1000" b="1" i="0" u="none" strike="noStrike">
                        <a:solidFill>
                          <a:srgbClr val="FF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工程力学与智能结构创新人才培养实验班</a:t>
                      </a:r>
                      <a:endParaRPr lang="zh-CN" altLang="en-US" sz="1000" b="1" i="0" u="none" strike="noStrike">
                        <a:solidFill>
                          <a:srgbClr val="FF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智能建造</a:t>
                      </a:r>
                      <a:endParaRPr lang="zh-CN" altLang="en-US" sz="1000" b="1" i="0" u="none" strike="noStrike">
                        <a:solidFill>
                          <a:srgbClr val="FF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智能建造</a:t>
                      </a:r>
                      <a:endParaRPr lang="zh-CN" altLang="en-US" sz="1000" b="1" i="0" u="none" strike="noStrike">
                        <a:solidFill>
                          <a:srgbClr val="FF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土木建筑工程学院</a:t>
                      </a:r>
                      <a:endParaRPr lang="zh-CN" altLang="en-US" sz="1000" b="1" i="0" u="none" strike="noStrike">
                        <a:solidFill>
                          <a:srgbClr val="FF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35</a:t>
                      </a:r>
                      <a:endParaRPr lang="en-US" altLang="zh-CN" sz="1000" b="1" i="0" u="none" strike="noStrike">
                        <a:solidFill>
                          <a:srgbClr val="FF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3"/>
                  </a:ext>
                </a:extLst>
              </a:tr>
              <a:tr h="0">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数学创新人才培养实验班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数学与信息科学学院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　</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数学与信息科学学院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50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4"/>
                  </a:ext>
                </a:extLst>
              </a:tr>
              <a:tr h="782492">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dirty="0">
                          <a:effectLst/>
                        </a:rPr>
                        <a:t>物理电子创新培养班</a:t>
                      </a:r>
                      <a:endParaRPr lang="zh-CN" altLang="en-US" sz="1000" b="0"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物理科学与工程技术学院（物理学，电子科学与技术）</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dirty="0">
                          <a:effectLst/>
                        </a:rPr>
                        <a:t>物理学和电子科学与技术</a:t>
                      </a:r>
                      <a:endParaRPr lang="zh-CN" altLang="en-US" sz="1000" b="0" i="0" u="none" strike="noStrike" dirty="0">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物理科学与工程技术学院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50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5"/>
                  </a:ext>
                </a:extLst>
              </a:tr>
              <a:tr h="391723">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化学化工创培班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化学化工学院</a:t>
                      </a:r>
                      <a:r>
                        <a:rPr lang="en-US" altLang="zh-CN" sz="1000" u="none" strike="noStrike">
                          <a:effectLst/>
                        </a:rPr>
                        <a:t>(</a:t>
                      </a:r>
                      <a:r>
                        <a:rPr lang="zh-CN" altLang="en-US" sz="1000" u="none" strike="noStrike">
                          <a:effectLst/>
                        </a:rPr>
                        <a:t>化学、应用化学、化学工程与工艺</a:t>
                      </a:r>
                      <a:r>
                        <a:rPr lang="en-US" altLang="zh-CN" sz="1000" u="none" strike="noStrike">
                          <a:effectLst/>
                        </a:rPr>
                        <a:t>)</a:t>
                      </a:r>
                      <a:endParaRPr lang="en-US" altLang="zh-CN"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化学、应用化学、化学工程与工艺</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化学化工学院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50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6"/>
                  </a:ext>
                </a:extLst>
              </a:tr>
              <a:tr h="684800">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智能会计与智慧财务创新人才培养实验班（简称：智会创培班）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工商管理学院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会计学</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工商管理学院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40</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7"/>
                  </a:ext>
                </a:extLst>
              </a:tr>
              <a:tr h="269608">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中国</a:t>
                      </a:r>
                      <a:r>
                        <a:rPr lang="en-US" altLang="zh-CN" sz="1000" u="none" strike="noStrike">
                          <a:effectLst/>
                        </a:rPr>
                        <a:t>—</a:t>
                      </a:r>
                      <a:r>
                        <a:rPr lang="zh-CN" altLang="en-US" sz="1000" u="none" strike="noStrike">
                          <a:effectLst/>
                        </a:rPr>
                        <a:t>东盟金融经贸创培</a:t>
                      </a:r>
                      <a:r>
                        <a:rPr lang="en-US" altLang="zh-CN" sz="1000" u="none" strike="noStrike">
                          <a:effectLst/>
                        </a:rPr>
                        <a:t>251</a:t>
                      </a:r>
                      <a:r>
                        <a:rPr lang="zh-CN" altLang="en-US" sz="1000" u="none" strike="noStrike">
                          <a:effectLst/>
                        </a:rPr>
                        <a:t>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覆盖学院：中国</a:t>
                      </a:r>
                      <a:r>
                        <a:rPr lang="en-US" altLang="zh-CN" sz="1000" u="none" strike="noStrike">
                          <a:effectLst/>
                        </a:rPr>
                        <a:t>—</a:t>
                      </a:r>
                      <a:r>
                        <a:rPr lang="zh-CN" altLang="en-US" sz="1000" u="none" strike="noStrike">
                          <a:effectLst/>
                        </a:rPr>
                        <a:t>东盟经济学院</a:t>
                      </a:r>
                      <a:r>
                        <a:rPr lang="en-US" altLang="zh-CN" sz="1000" u="none" strike="noStrike">
                          <a:effectLst/>
                        </a:rPr>
                        <a:t>/</a:t>
                      </a:r>
                      <a:r>
                        <a:rPr lang="zh-CN" altLang="en-US" sz="1000" u="none" strike="noStrike">
                          <a:effectLst/>
                        </a:rPr>
                        <a:t>经济学院</a:t>
                      </a:r>
                      <a:r>
                        <a:rPr lang="en-US" altLang="zh-CN" sz="1000" u="none" strike="noStrike">
                          <a:effectLst/>
                        </a:rPr>
                        <a:t>/</a:t>
                      </a:r>
                      <a:r>
                        <a:rPr lang="zh-CN" altLang="en-US" sz="1000" u="none" strike="noStrike">
                          <a:effectLst/>
                        </a:rPr>
                        <a:t>中国</a:t>
                      </a:r>
                      <a:r>
                        <a:rPr lang="en-US" altLang="zh-CN" sz="1000" u="none" strike="noStrike">
                          <a:effectLst/>
                        </a:rPr>
                        <a:t>—</a:t>
                      </a:r>
                      <a:r>
                        <a:rPr lang="zh-CN" altLang="en-US" sz="1000" u="none" strike="noStrike">
                          <a:effectLst/>
                        </a:rPr>
                        <a:t>东盟金融合作学院</a:t>
                      </a:r>
                      <a:br>
                        <a:rPr lang="zh-CN" altLang="en-US" sz="1000" u="none" strike="noStrike">
                          <a:effectLst/>
                        </a:rPr>
                      </a:br>
                      <a:r>
                        <a:rPr lang="en-US" altLang="zh-CN" sz="1000" u="none" strike="noStrike">
                          <a:effectLst/>
                        </a:rPr>
                        <a:t>(</a:t>
                      </a:r>
                      <a:r>
                        <a:rPr lang="zh-CN" altLang="en-US" sz="1000" u="none" strike="noStrike">
                          <a:effectLst/>
                        </a:rPr>
                        <a:t>经济学、金融学、国际经济与贸易</a:t>
                      </a:r>
                      <a:r>
                        <a:rPr lang="en-US" altLang="zh-CN" sz="1000" u="none" strike="noStrike">
                          <a:effectLst/>
                        </a:rPr>
                        <a:t>)</a:t>
                      </a:r>
                      <a:endParaRPr lang="en-US" altLang="zh-CN"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金融学、经济学、国际经济与贸易</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中国</a:t>
                      </a:r>
                      <a:r>
                        <a:rPr lang="en-US" altLang="zh-CN" sz="1000" u="none" strike="noStrike">
                          <a:effectLst/>
                        </a:rPr>
                        <a:t>—</a:t>
                      </a:r>
                      <a:r>
                        <a:rPr lang="zh-CN" altLang="en-US" sz="1000" u="none" strike="noStrike">
                          <a:effectLst/>
                        </a:rPr>
                        <a:t>东盟经济学院</a:t>
                      </a:r>
                      <a:r>
                        <a:rPr lang="en-US" altLang="zh-CN" sz="1000" u="none" strike="noStrike">
                          <a:effectLst/>
                        </a:rPr>
                        <a:t>/</a:t>
                      </a:r>
                      <a:r>
                        <a:rPr lang="zh-CN" altLang="en-US" sz="1000" u="none" strike="noStrike">
                          <a:effectLst/>
                        </a:rPr>
                        <a:t>经济学院</a:t>
                      </a:r>
                      <a:r>
                        <a:rPr lang="en-US" altLang="zh-CN" sz="1000" u="none" strike="noStrike">
                          <a:effectLst/>
                        </a:rPr>
                        <a:t>/</a:t>
                      </a:r>
                      <a:r>
                        <a:rPr lang="zh-CN" altLang="en-US" sz="1000" u="none" strike="noStrike">
                          <a:effectLst/>
                        </a:rPr>
                        <a:t>中国</a:t>
                      </a:r>
                      <a:r>
                        <a:rPr lang="en-US" altLang="zh-CN" sz="1000" u="none" strike="noStrike">
                          <a:effectLst/>
                        </a:rPr>
                        <a:t>—</a:t>
                      </a:r>
                      <a:r>
                        <a:rPr lang="zh-CN" altLang="en-US" sz="1000" u="none" strike="noStrike">
                          <a:effectLst/>
                        </a:rPr>
                        <a:t>东盟金融合作学院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a:effectLst/>
                        </a:rPr>
                        <a:t>45</a:t>
                      </a:r>
                      <a:endParaRPr lang="en-US" altLang="zh-CN" sz="1000" b="0" i="0" u="none" strike="noStrike">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8"/>
                  </a:ext>
                </a:extLst>
              </a:tr>
              <a:tr h="489415">
                <a:tc>
                  <a:txBody>
                    <a:bodyPr/>
                    <a:lstStyle/>
                    <a:p>
                      <a:pPr algn="ctr" fontAlgn="ctr"/>
                      <a:r>
                        <a:rPr lang="zh-CN" altLang="en-US" sz="1000" u="none" strike="noStrike">
                          <a:effectLst/>
                        </a:rPr>
                        <a:t>学院内跨专业创培班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广西大学轻工科学“院士领航”创培班</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覆盖学院：轻工与食品工程学院覆盖专业：轻工类</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轻化工程、包装工程</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zh-CN" altLang="en-US" sz="1000" u="none" strike="noStrike">
                          <a:effectLst/>
                        </a:rPr>
                        <a:t>轻工与食品工程学院</a:t>
                      </a:r>
                      <a:endParaRPr lang="zh-CN" altLang="en-US" sz="1000" b="0" i="0" u="none" strike="noStrike">
                        <a:solidFill>
                          <a:srgbClr val="000000"/>
                        </a:solidFill>
                        <a:effectLst/>
                        <a:latin typeface="宋体" panose="02010600030101010101" pitchFamily="2" charset="-122"/>
                      </a:endParaRPr>
                    </a:p>
                  </a:txBody>
                  <a:tcPr marL="954" marR="954" marT="954" marB="0" anchor="ctr"/>
                </a:tc>
                <a:tc>
                  <a:txBody>
                    <a:bodyPr/>
                    <a:lstStyle/>
                    <a:p>
                      <a:pPr algn="ctr" fontAlgn="ctr"/>
                      <a:r>
                        <a:rPr lang="en-US" altLang="zh-CN" sz="1000" u="none" strike="noStrike" dirty="0">
                          <a:effectLst/>
                        </a:rPr>
                        <a:t>30-50</a:t>
                      </a:r>
                      <a:endParaRPr lang="en-US" altLang="zh-CN" sz="1000" b="0" i="0" u="none" strike="noStrike" dirty="0">
                        <a:solidFill>
                          <a:srgbClr val="000000"/>
                        </a:solidFill>
                        <a:effectLst/>
                        <a:latin typeface="宋体" panose="02010600030101010101" pitchFamily="2" charset="-122"/>
                      </a:endParaRPr>
                    </a:p>
                  </a:txBody>
                  <a:tcPr marL="954" marR="954" marT="954" marB="0" anchor="ctr"/>
                </a:tc>
                <a:extLst>
                  <a:ext uri="{0D108BD9-81ED-4DB2-BD59-A6C34878D82A}">
                    <a16:rowId xmlns:a16="http://schemas.microsoft.com/office/drawing/2014/main" xmlns="" val="10009"/>
                  </a:ext>
                </a:extLst>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154920" y="269672"/>
            <a:ext cx="114856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rPr>
              <a:t>学籍管理规定解读</a:t>
            </a:r>
            <a:r>
              <a:rPr kumimoji="1" lang="en-US" altLang="zh-CN"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a:t>
            </a:r>
            <a:r>
              <a:rPr lang="zh-CN" altLang="en-US" sz="3200" i="0" u="none" dirty="0" smtClean="0">
                <a:solidFill>
                  <a:prstClr val="white"/>
                </a:solidFill>
                <a:latin typeface="微软雅黑" panose="020B0503020204020204" pitchFamily="34" charset="-122"/>
                <a:ea typeface="微软雅黑" panose="020B0503020204020204" pitchFamily="34" charset="-122"/>
              </a:rPr>
              <a:t>创培班和普通班培养机制的主要区别</a:t>
            </a:r>
            <a:endParaRPr kumimoji="1" lang="zh-CN"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407368" y="1340768"/>
          <a:ext cx="11233248" cy="4876800"/>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xmlns="" val="20000"/>
                    </a:ext>
                  </a:extLst>
                </a:gridCol>
                <a:gridCol w="3672408">
                  <a:extLst>
                    <a:ext uri="{9D8B030D-6E8A-4147-A177-3AD203B41FA5}">
                      <a16:colId xmlns:a16="http://schemas.microsoft.com/office/drawing/2014/main" xmlns="" val="20001"/>
                    </a:ext>
                  </a:extLst>
                </a:gridCol>
                <a:gridCol w="4752528">
                  <a:extLst>
                    <a:ext uri="{9D8B030D-6E8A-4147-A177-3AD203B41FA5}">
                      <a16:colId xmlns:a16="http://schemas.microsoft.com/office/drawing/2014/main" xmlns="" val="20002"/>
                    </a:ext>
                  </a:extLst>
                </a:gridCol>
              </a:tblGrid>
              <a:tr h="370840">
                <a:tc>
                  <a:txBody>
                    <a:bodyPr/>
                    <a:lstStyle/>
                    <a:p>
                      <a:pPr algn="ctr"/>
                      <a:r>
                        <a:rPr lang="zh-CN" altLang="en-US" dirty="0" smtClean="0"/>
                        <a:t>对比项目</a:t>
                      </a:r>
                      <a:endParaRPr lang="zh-CN" altLang="en-US" dirty="0"/>
                    </a:p>
                  </a:txBody>
                  <a:tcPr/>
                </a:tc>
                <a:tc>
                  <a:txBody>
                    <a:bodyPr/>
                    <a:lstStyle/>
                    <a:p>
                      <a:pPr algn="ctr"/>
                      <a:r>
                        <a:rPr lang="zh-CN" altLang="en-US" dirty="0" smtClean="0"/>
                        <a:t>创培班</a:t>
                      </a:r>
                      <a:endParaRPr lang="zh-CN" altLang="en-US" dirty="0"/>
                    </a:p>
                  </a:txBody>
                  <a:tcPr/>
                </a:tc>
                <a:tc>
                  <a:txBody>
                    <a:bodyPr/>
                    <a:lstStyle/>
                    <a:p>
                      <a:pPr algn="ctr"/>
                      <a:r>
                        <a:rPr lang="zh-CN" altLang="en-US" dirty="0" smtClean="0"/>
                        <a:t>普通班</a:t>
                      </a:r>
                      <a:endParaRPr lang="zh-CN" altLang="en-US" dirty="0"/>
                    </a:p>
                  </a:txBody>
                  <a:tcPr/>
                </a:tc>
                <a:extLst>
                  <a:ext uri="{0D108BD9-81ED-4DB2-BD59-A6C34878D82A}">
                    <a16:rowId xmlns:a16="http://schemas.microsoft.com/office/drawing/2014/main" xmlns="" val="10000"/>
                  </a:ext>
                </a:extLst>
              </a:tr>
              <a:tr h="370840">
                <a:tc>
                  <a:txBody>
                    <a:bodyPr/>
                    <a:lstStyle/>
                    <a:p>
                      <a:pPr algn="ctr"/>
                      <a:r>
                        <a:rPr lang="zh-CN" altLang="en-US" dirty="0" smtClean="0"/>
                        <a:t>保研推免比例</a:t>
                      </a:r>
                      <a:r>
                        <a:rPr lang="en-US" altLang="zh-CN" dirty="0" smtClean="0"/>
                        <a:t>(%)</a:t>
                      </a:r>
                      <a:endParaRPr lang="zh-CN" altLang="en-US" dirty="0"/>
                    </a:p>
                  </a:txBody>
                  <a:tcPr/>
                </a:tc>
                <a:tc>
                  <a:txBody>
                    <a:bodyPr/>
                    <a:lstStyle/>
                    <a:p>
                      <a:pPr algn="ctr"/>
                      <a:r>
                        <a:rPr lang="zh-CN" altLang="en-US" dirty="0" smtClean="0"/>
                        <a:t>留班人数的</a:t>
                      </a:r>
                      <a:r>
                        <a:rPr lang="en-US" altLang="zh-CN" dirty="0" smtClean="0"/>
                        <a:t>15%</a:t>
                      </a:r>
                      <a:endParaRPr lang="zh-CN" altLang="en-US" dirty="0"/>
                    </a:p>
                  </a:txBody>
                  <a:tcPr/>
                </a:tc>
                <a:tc>
                  <a:txBody>
                    <a:bodyPr/>
                    <a:lstStyle/>
                    <a:p>
                      <a:pPr algn="ctr"/>
                      <a:r>
                        <a:rPr lang="zh-CN" altLang="en-US" dirty="0" smtClean="0"/>
                        <a:t>班上约</a:t>
                      </a:r>
                      <a:r>
                        <a:rPr lang="en-US" altLang="zh-CN" dirty="0" smtClean="0"/>
                        <a:t>9.5%</a:t>
                      </a:r>
                      <a:endParaRPr lang="zh-CN" altLang="en-US" dirty="0"/>
                    </a:p>
                  </a:txBody>
                  <a:tcPr/>
                </a:tc>
                <a:extLst>
                  <a:ext uri="{0D108BD9-81ED-4DB2-BD59-A6C34878D82A}">
                    <a16:rowId xmlns:a16="http://schemas.microsoft.com/office/drawing/2014/main" xmlns="" val="10001"/>
                  </a:ext>
                </a:extLst>
              </a:tr>
              <a:tr h="370840">
                <a:tc>
                  <a:txBody>
                    <a:bodyPr/>
                    <a:lstStyle/>
                    <a:p>
                      <a:pPr algn="ctr"/>
                      <a:r>
                        <a:rPr lang="zh-CN" altLang="en-US" dirty="0" smtClean="0"/>
                        <a:t>读研方面</a:t>
                      </a:r>
                      <a:endParaRPr lang="zh-CN" altLang="en-US" dirty="0"/>
                    </a:p>
                  </a:txBody>
                  <a:tcPr/>
                </a:tc>
                <a:tc>
                  <a:txBody>
                    <a:bodyPr/>
                    <a:lstStyle/>
                    <a:p>
                      <a:pPr algn="ctr"/>
                      <a:r>
                        <a:rPr lang="zh-CN" altLang="en-US" dirty="0" smtClean="0"/>
                        <a:t>三年级即可考研，本研衔接培养的，</a:t>
                      </a:r>
                      <a:r>
                        <a:rPr lang="en-US" altLang="zh-CN" dirty="0" smtClean="0"/>
                        <a:t>6</a:t>
                      </a:r>
                      <a:r>
                        <a:rPr lang="zh-CN" altLang="en-US" dirty="0" smtClean="0"/>
                        <a:t>年可申请硕士学位，</a:t>
                      </a:r>
                      <a:r>
                        <a:rPr lang="en-US" altLang="zh-CN" dirty="0" smtClean="0"/>
                        <a:t>8</a:t>
                      </a:r>
                      <a:r>
                        <a:rPr lang="zh-CN" altLang="en-US" dirty="0" smtClean="0"/>
                        <a:t>年可申请博士学位；创培班优秀学生可优先获得本硕连读或本科直博资格。</a:t>
                      </a:r>
                      <a:endParaRPr lang="zh-CN" altLang="en-US" dirty="0"/>
                    </a:p>
                  </a:txBody>
                  <a:tcPr/>
                </a:tc>
                <a:tc>
                  <a:txBody>
                    <a:bodyPr/>
                    <a:lstStyle/>
                    <a:p>
                      <a:pPr algn="ctr"/>
                      <a:r>
                        <a:rPr lang="zh-CN" altLang="en-US" dirty="0" smtClean="0"/>
                        <a:t>四年级方可考研</a:t>
                      </a:r>
                      <a:endParaRPr lang="zh-CN" altLang="en-US" dirty="0"/>
                    </a:p>
                  </a:txBody>
                  <a:tcPr/>
                </a:tc>
                <a:extLst>
                  <a:ext uri="{0D108BD9-81ED-4DB2-BD59-A6C34878D82A}">
                    <a16:rowId xmlns:a16="http://schemas.microsoft.com/office/drawing/2014/main" xmlns="" val="10002"/>
                  </a:ext>
                </a:extLst>
              </a:tr>
              <a:tr h="370840">
                <a:tc>
                  <a:txBody>
                    <a:bodyPr/>
                    <a:lstStyle/>
                    <a:p>
                      <a:pPr algn="ctr"/>
                      <a:r>
                        <a:rPr lang="zh-CN" altLang="en-US" dirty="0" smtClean="0"/>
                        <a:t>转专业要求</a:t>
                      </a:r>
                      <a:endParaRPr lang="zh-CN" altLang="en-US" dirty="0"/>
                    </a:p>
                  </a:txBody>
                  <a:tcPr/>
                </a:tc>
                <a:tc>
                  <a:txBody>
                    <a:bodyPr/>
                    <a:lstStyle/>
                    <a:p>
                      <a:pPr algn="ctr"/>
                      <a:r>
                        <a:rPr lang="zh-CN" altLang="en-US" dirty="0" smtClean="0"/>
                        <a:t>不允许</a:t>
                      </a:r>
                      <a:endParaRPr lang="zh-CN" altLang="en-US" dirty="0"/>
                    </a:p>
                  </a:txBody>
                  <a:tcPr/>
                </a:tc>
                <a:tc>
                  <a:txBody>
                    <a:bodyPr/>
                    <a:lstStyle/>
                    <a:p>
                      <a:pPr algn="ctr"/>
                      <a:r>
                        <a:rPr lang="zh-CN" altLang="en-US" dirty="0" smtClean="0"/>
                        <a:t>大一到大三都可以</a:t>
                      </a:r>
                      <a:endParaRPr lang="zh-CN" altLang="en-US" dirty="0"/>
                    </a:p>
                  </a:txBody>
                  <a:tcPr/>
                </a:tc>
                <a:extLst>
                  <a:ext uri="{0D108BD9-81ED-4DB2-BD59-A6C34878D82A}">
                    <a16:rowId xmlns:a16="http://schemas.microsoft.com/office/drawing/2014/main" xmlns="" val="10003"/>
                  </a:ext>
                </a:extLst>
              </a:tr>
              <a:tr h="370840">
                <a:tc>
                  <a:txBody>
                    <a:bodyPr/>
                    <a:lstStyle/>
                    <a:p>
                      <a:pPr algn="ctr"/>
                      <a:r>
                        <a:rPr lang="zh-CN" altLang="en-US" dirty="0" smtClean="0"/>
                        <a:t>专业分流</a:t>
                      </a:r>
                      <a:endParaRPr lang="zh-CN" altLang="en-US" dirty="0"/>
                    </a:p>
                  </a:txBody>
                  <a:tcPr/>
                </a:tc>
                <a:tc>
                  <a:txBody>
                    <a:bodyPr/>
                    <a:lstStyle/>
                    <a:p>
                      <a:pPr algn="ctr"/>
                      <a:r>
                        <a:rPr lang="zh-CN" altLang="en-US" dirty="0" smtClean="0"/>
                        <a:t>大二结束后按照自愿选择专业方向</a:t>
                      </a:r>
                      <a:endParaRPr lang="zh-CN" altLang="en-US" dirty="0"/>
                    </a:p>
                  </a:txBody>
                  <a:tcPr/>
                </a:tc>
                <a:tc>
                  <a:txBody>
                    <a:bodyPr/>
                    <a:lstStyle/>
                    <a:p>
                      <a:pPr algn="ctr"/>
                      <a:r>
                        <a:rPr lang="zh-CN" altLang="en-US" dirty="0" smtClean="0"/>
                        <a:t>大类招生专业在二年级结束后进行专业分流</a:t>
                      </a:r>
                      <a:endParaRPr lang="zh-CN" altLang="en-US" dirty="0"/>
                    </a:p>
                  </a:txBody>
                  <a:tcPr/>
                </a:tc>
                <a:extLst>
                  <a:ext uri="{0D108BD9-81ED-4DB2-BD59-A6C34878D82A}">
                    <a16:rowId xmlns:a16="http://schemas.microsoft.com/office/drawing/2014/main" xmlns="" val="10004"/>
                  </a:ext>
                </a:extLst>
              </a:tr>
              <a:tr h="370840">
                <a:tc>
                  <a:txBody>
                    <a:bodyPr/>
                    <a:lstStyle/>
                    <a:p>
                      <a:pPr algn="ctr"/>
                      <a:r>
                        <a:rPr lang="zh-CN" altLang="en-US" dirty="0" smtClean="0"/>
                        <a:t>导师制</a:t>
                      </a:r>
                      <a:endParaRPr lang="zh-CN" altLang="en-US" dirty="0"/>
                    </a:p>
                  </a:txBody>
                  <a:tcPr/>
                </a:tc>
                <a:tc>
                  <a:txBody>
                    <a:bodyPr/>
                    <a:lstStyle/>
                    <a:p>
                      <a:pPr algn="ctr"/>
                      <a:r>
                        <a:rPr lang="zh-CN" altLang="en-US" dirty="0" smtClean="0"/>
                        <a:t>配备有</a:t>
                      </a:r>
                      <a:endParaRPr lang="zh-CN" altLang="en-US" dirty="0"/>
                    </a:p>
                  </a:txBody>
                  <a:tcPr/>
                </a:tc>
                <a:tc>
                  <a:txBody>
                    <a:bodyPr/>
                    <a:lstStyle/>
                    <a:p>
                      <a:pPr algn="ctr"/>
                      <a:r>
                        <a:rPr lang="zh-CN" altLang="en-US" dirty="0" smtClean="0"/>
                        <a:t>配备有</a:t>
                      </a:r>
                      <a:endParaRPr lang="zh-CN" altLang="en-US" dirty="0"/>
                    </a:p>
                  </a:txBody>
                  <a:tcPr/>
                </a:tc>
                <a:extLst>
                  <a:ext uri="{0D108BD9-81ED-4DB2-BD59-A6C34878D82A}">
                    <a16:rowId xmlns:a16="http://schemas.microsoft.com/office/drawing/2014/main" xmlns="" val="10005"/>
                  </a:ext>
                </a:extLst>
              </a:tr>
              <a:tr h="370840">
                <a:tc>
                  <a:txBody>
                    <a:bodyPr/>
                    <a:lstStyle/>
                    <a:p>
                      <a:pPr algn="ctr"/>
                      <a:r>
                        <a:rPr lang="zh-CN" altLang="en-US" dirty="0" smtClean="0"/>
                        <a:t>挑战度</a:t>
                      </a:r>
                      <a:endParaRPr lang="zh-CN" altLang="en-US" dirty="0"/>
                    </a:p>
                  </a:txBody>
                  <a:tcPr/>
                </a:tc>
                <a:tc>
                  <a:txBody>
                    <a:bodyPr/>
                    <a:lstStyle/>
                    <a:p>
                      <a:pPr algn="ctr"/>
                      <a:r>
                        <a:rPr lang="zh-CN" altLang="en-US" dirty="0" smtClean="0"/>
                        <a:t>较高</a:t>
                      </a:r>
                      <a:endParaRPr lang="zh-CN" altLang="en-US" dirty="0"/>
                    </a:p>
                  </a:txBody>
                  <a:tcPr/>
                </a:tc>
                <a:tc>
                  <a:txBody>
                    <a:bodyPr/>
                    <a:lstStyle/>
                    <a:p>
                      <a:pPr algn="ctr"/>
                      <a:r>
                        <a:rPr lang="zh-CN" altLang="en-US" dirty="0" smtClean="0"/>
                        <a:t>常规</a:t>
                      </a:r>
                      <a:endParaRPr lang="zh-CN" altLang="en-US" dirty="0"/>
                    </a:p>
                  </a:txBody>
                  <a:tcPr/>
                </a:tc>
                <a:extLst>
                  <a:ext uri="{0D108BD9-81ED-4DB2-BD59-A6C34878D82A}">
                    <a16:rowId xmlns:a16="http://schemas.microsoft.com/office/drawing/2014/main" xmlns="" val="10006"/>
                  </a:ext>
                </a:extLst>
              </a:tr>
              <a:tr h="370840">
                <a:tc>
                  <a:txBody>
                    <a:bodyPr/>
                    <a:lstStyle/>
                    <a:p>
                      <a:pPr algn="ctr"/>
                      <a:r>
                        <a:rPr lang="zh-CN" altLang="en-US" dirty="0" smtClean="0"/>
                        <a:t>培养目标</a:t>
                      </a:r>
                      <a:endParaRPr lang="zh-CN" altLang="en-US" dirty="0"/>
                    </a:p>
                  </a:txBody>
                  <a:tcPr/>
                </a:tc>
                <a:tc>
                  <a:txBody>
                    <a:bodyPr/>
                    <a:lstStyle/>
                    <a:p>
                      <a:pPr algn="ctr"/>
                      <a:r>
                        <a:rPr lang="zh-CN" altLang="en-US" dirty="0" smtClean="0"/>
                        <a:t>强化培养学生科学精神、科学素养、科学能力，激发学生创新潜力，旨在造就一批理论基础扎实、专业素养高、创新能力强、有志于从事科学研究和技术创新的研究型人才。</a:t>
                      </a:r>
                      <a:endParaRPr lang="zh-CN" altLang="en-US" dirty="0"/>
                    </a:p>
                  </a:txBody>
                  <a:tcPr/>
                </a:tc>
                <a:tc>
                  <a:txBody>
                    <a:bodyPr/>
                    <a:lstStyle/>
                    <a:p>
                      <a:pPr algn="ctr"/>
                      <a:r>
                        <a:rPr lang="zh-CN" altLang="en-US" dirty="0" smtClean="0"/>
                        <a:t>德智体美劳全面发展的专业复合人才</a:t>
                      </a:r>
                      <a:endParaRPr lang="zh-CN" altLang="en-US" dirty="0"/>
                    </a:p>
                  </a:txBody>
                  <a:tcPr/>
                </a:tc>
                <a:extLst>
                  <a:ext uri="{0D108BD9-81ED-4DB2-BD59-A6C34878D82A}">
                    <a16:rowId xmlns:a16="http://schemas.microsoft.com/office/drawing/2014/main" xmlns="" val="10007"/>
                  </a:ext>
                </a:extLst>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smtClean="0">
                <a:solidFill>
                  <a:prstClr val="white"/>
                </a:solidFill>
                <a:latin typeface="微软雅黑" panose="020B0503020204020204" pitchFamily="34" charset="-122"/>
                <a:ea typeface="微软雅黑" panose="020B0503020204020204" pitchFamily="34" charset="-122"/>
              </a:rPr>
              <a:t>创培班选拔流程和管理要求</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TextBox 1"/>
          <p:cNvSpPr txBox="1"/>
          <p:nvPr/>
        </p:nvSpPr>
        <p:spPr>
          <a:xfrm>
            <a:off x="0" y="1124744"/>
            <a:ext cx="11928648" cy="4893647"/>
          </a:xfrm>
          <a:prstGeom prst="rect">
            <a:avLst/>
          </a:prstGeom>
          <a:noFill/>
        </p:spPr>
        <p:txBody>
          <a:bodyPr wrap="square" rtlCol="0">
            <a:spAutoFit/>
          </a:bodyPr>
          <a:lstStyle/>
          <a:p>
            <a:r>
              <a:rPr lang="zh-CN" altLang="en-US" sz="2400" b="1" dirty="0" smtClean="0">
                <a:solidFill>
                  <a:srgbClr val="FF0000"/>
                </a:solidFill>
              </a:rPr>
              <a:t>选拔流程：</a:t>
            </a:r>
            <a:r>
              <a:rPr lang="zh-CN" altLang="en-US" sz="2400" dirty="0" smtClean="0"/>
              <a:t>学生</a:t>
            </a:r>
            <a:r>
              <a:rPr lang="zh-CN" altLang="en-US" sz="2400" dirty="0"/>
              <a:t>申请→公共科目</a:t>
            </a:r>
            <a:r>
              <a:rPr lang="zh-CN" altLang="en-US" sz="2400" dirty="0" smtClean="0"/>
              <a:t>统考</a:t>
            </a:r>
            <a:r>
              <a:rPr lang="en-US" altLang="zh-CN" sz="2400" dirty="0" smtClean="0"/>
              <a:t>(</a:t>
            </a:r>
            <a:r>
              <a:rPr lang="zh-CN" altLang="en-US" sz="2400" dirty="0" smtClean="0"/>
              <a:t>数学</a:t>
            </a:r>
            <a:r>
              <a:rPr lang="en-US" altLang="zh-CN" sz="2400" dirty="0" smtClean="0"/>
              <a:t>)</a:t>
            </a:r>
            <a:r>
              <a:rPr lang="zh-CN" altLang="en-US" sz="2400" dirty="0" smtClean="0"/>
              <a:t>→</a:t>
            </a:r>
            <a:r>
              <a:rPr lang="zh-CN" altLang="en-US" sz="2400" dirty="0"/>
              <a:t>牵头学院面试→学校审核→公示→审批录取</a:t>
            </a:r>
            <a:r>
              <a:rPr lang="zh-CN" altLang="en-US" sz="2400" dirty="0" smtClean="0"/>
              <a:t>。</a:t>
            </a:r>
            <a:endParaRPr lang="en-US" altLang="zh-CN" sz="2400" dirty="0" smtClean="0"/>
          </a:p>
          <a:p>
            <a:r>
              <a:rPr lang="zh-CN" altLang="en-US" sz="2400" b="1" dirty="0" smtClean="0">
                <a:solidFill>
                  <a:srgbClr val="FF0000"/>
                </a:solidFill>
              </a:rPr>
              <a:t>退班管理要求：</a:t>
            </a:r>
            <a:endParaRPr lang="en-US" altLang="zh-CN" sz="2400" b="1" dirty="0" smtClean="0">
              <a:solidFill>
                <a:srgbClr val="FF0000"/>
              </a:solidFill>
            </a:endParaRPr>
          </a:p>
          <a:p>
            <a:r>
              <a:rPr lang="zh-CN" altLang="en-US" sz="2400" dirty="0" smtClean="0"/>
              <a:t>（</a:t>
            </a:r>
            <a:r>
              <a:rPr lang="zh-CN" altLang="en-US" sz="2400" dirty="0"/>
              <a:t>一）思想道德不良、意识形态不端；</a:t>
            </a:r>
          </a:p>
          <a:p>
            <a:r>
              <a:rPr lang="zh-CN" altLang="en-US" sz="2400" dirty="0"/>
              <a:t>（二）受到纪律处分；</a:t>
            </a:r>
          </a:p>
          <a:p>
            <a:r>
              <a:rPr lang="zh-CN" altLang="en-US" sz="2400" dirty="0"/>
              <a:t>（三）单学期</a:t>
            </a:r>
            <a:r>
              <a:rPr lang="en-US" altLang="zh-CN" sz="2400" dirty="0"/>
              <a:t>2</a:t>
            </a:r>
            <a:r>
              <a:rPr lang="zh-CN" altLang="en-US" sz="2400" dirty="0"/>
              <a:t>门核心课程以上（含</a:t>
            </a:r>
            <a:r>
              <a:rPr lang="en-US" altLang="zh-CN" sz="2400" dirty="0"/>
              <a:t>2</a:t>
            </a:r>
            <a:r>
              <a:rPr lang="zh-CN" altLang="en-US" sz="2400" dirty="0"/>
              <a:t>门）不及格，或累计</a:t>
            </a:r>
            <a:r>
              <a:rPr lang="en-US" altLang="zh-CN" sz="2400" dirty="0"/>
              <a:t>3</a:t>
            </a:r>
            <a:r>
              <a:rPr lang="zh-CN" altLang="en-US" sz="2400" dirty="0"/>
              <a:t>门核心课程以上（含</a:t>
            </a:r>
            <a:r>
              <a:rPr lang="en-US" altLang="zh-CN" sz="2400" dirty="0"/>
              <a:t>3</a:t>
            </a:r>
            <a:r>
              <a:rPr lang="zh-CN" altLang="en-US" sz="2400" dirty="0"/>
              <a:t>门）不及格；或在第六学期末，尚未通过</a:t>
            </a:r>
            <a:r>
              <a:rPr lang="en-US" altLang="zh-CN" sz="2400" dirty="0"/>
              <a:t>CET-</a:t>
            </a:r>
            <a:r>
              <a:rPr lang="zh-CN" altLang="en-US" sz="2400" dirty="0"/>
              <a:t>４级考试；</a:t>
            </a:r>
          </a:p>
          <a:p>
            <a:r>
              <a:rPr lang="zh-CN" altLang="en-US" sz="2400" dirty="0"/>
              <a:t>（四）存在考试作弊、论文抄袭、弄虚作假等学术不端行为；</a:t>
            </a:r>
          </a:p>
          <a:p>
            <a:r>
              <a:rPr lang="zh-CN" altLang="en-US" sz="2400" dirty="0"/>
              <a:t>（五）因不适应或身体健康原因等无法继续学习，本人向学院申请退出创培班，学院已报学校审批</a:t>
            </a:r>
            <a:r>
              <a:rPr lang="zh-CN" altLang="en-US" sz="2400" dirty="0" smtClean="0"/>
              <a:t>。</a:t>
            </a:r>
            <a:endParaRPr lang="en-US" altLang="zh-CN" sz="2400" dirty="0" smtClean="0"/>
          </a:p>
          <a:p>
            <a:r>
              <a:rPr lang="zh-CN" altLang="en-US" sz="2400" b="1" dirty="0" smtClean="0">
                <a:solidFill>
                  <a:srgbClr val="FF0000"/>
                </a:solidFill>
              </a:rPr>
              <a:t>应退班但允许豁免一次：</a:t>
            </a:r>
            <a:r>
              <a:rPr lang="zh-CN" altLang="en-US" sz="2400" dirty="0" smtClean="0"/>
              <a:t>加权平均</a:t>
            </a:r>
            <a:r>
              <a:rPr lang="zh-CN" altLang="en-US" sz="2400" dirty="0"/>
              <a:t>成绩</a:t>
            </a:r>
            <a:r>
              <a:rPr lang="en-US" altLang="zh-CN" sz="2400" dirty="0"/>
              <a:t>75</a:t>
            </a:r>
            <a:r>
              <a:rPr lang="zh-CN" altLang="en-US" sz="2400" dirty="0"/>
              <a:t>分以上（含</a:t>
            </a:r>
            <a:r>
              <a:rPr lang="en-US" altLang="zh-CN" sz="2400" dirty="0"/>
              <a:t>75</a:t>
            </a:r>
            <a:r>
              <a:rPr lang="zh-CN" altLang="en-US" sz="2400" dirty="0"/>
              <a:t>分</a:t>
            </a:r>
            <a:r>
              <a:rPr lang="zh-CN" altLang="en-US" sz="2400" dirty="0" smtClean="0"/>
              <a:t>）、入学</a:t>
            </a:r>
            <a:r>
              <a:rPr lang="zh-CN" altLang="en-US" sz="2400" dirty="0"/>
              <a:t>以来获校级以上（含校级）</a:t>
            </a:r>
            <a:r>
              <a:rPr lang="zh-CN" altLang="en-US" sz="2400" dirty="0" smtClean="0"/>
              <a:t>奖学金、在</a:t>
            </a:r>
            <a:r>
              <a:rPr lang="zh-CN" altLang="en-US" sz="2400" dirty="0"/>
              <a:t>各类学科竞赛中获自治区二等奖</a:t>
            </a:r>
            <a:r>
              <a:rPr lang="zh-CN" altLang="en-US" sz="2400" dirty="0" smtClean="0"/>
              <a:t>以上、担任</a:t>
            </a:r>
            <a:r>
              <a:rPr lang="zh-CN" altLang="en-US" sz="2400" dirty="0"/>
              <a:t>国家级“大学生创新创业训练计划”项目</a:t>
            </a:r>
            <a:r>
              <a:rPr lang="zh-CN" altLang="en-US" sz="2400" dirty="0" smtClean="0"/>
              <a:t>负责人、有</a:t>
            </a:r>
            <a:r>
              <a:rPr lang="zh-CN" altLang="en-US" sz="2400" dirty="0"/>
              <a:t>发明专利或在公开发行的学术刊物上发表学术论文（排名第一或者导师排名第一、学生作者排名第二）或在研究中做出实质性贡献</a:t>
            </a:r>
            <a:r>
              <a:rPr lang="zh-CN" altLang="en-US" sz="2400" dirty="0" smtClean="0"/>
              <a:t>。</a:t>
            </a:r>
            <a:endParaRPr lang="en-US" altLang="zh-CN" sz="24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创培班能提前一年考研吗？</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3432" y="1340768"/>
            <a:ext cx="3888432" cy="50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231904" y="3131676"/>
            <a:ext cx="5184576" cy="1200329"/>
          </a:xfrm>
          <a:prstGeom prst="rect">
            <a:avLst/>
          </a:prstGeom>
          <a:noFill/>
        </p:spPr>
        <p:txBody>
          <a:bodyPr wrap="square" rtlCol="0">
            <a:spAutoFit/>
          </a:bodyPr>
          <a:lstStyle/>
          <a:p>
            <a:r>
              <a:rPr lang="zh-CN" altLang="en-US" b="1" dirty="0" smtClean="0">
                <a:solidFill>
                  <a:srgbClr val="FF0000"/>
                </a:solidFill>
              </a:rPr>
              <a:t>可以提前一年考研，必须在读研前取得毕业证，有</a:t>
            </a:r>
            <a:r>
              <a:rPr lang="zh-CN" altLang="en-US" b="1" dirty="0">
                <a:solidFill>
                  <a:srgbClr val="FF0000"/>
                </a:solidFill>
              </a:rPr>
              <a:t>创培班的学院要为学生提供更多助力和条件，大三考取研究生后，后续课程经教务处审批可单独开班，可线上线下结合授课。</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转</a:t>
            </a:r>
            <a:r>
              <a:rPr lang="zh-CN" altLang="en-US" sz="3600" i="0" u="none" dirty="0" smtClean="0">
                <a:solidFill>
                  <a:prstClr val="white"/>
                </a:solidFill>
                <a:latin typeface="微软雅黑" panose="020B0503020204020204" pitchFamily="34" charset="-122"/>
                <a:ea typeface="微软雅黑" panose="020B0503020204020204" pitchFamily="34" charset="-122"/>
              </a:rPr>
              <a:t>专业规定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矩形 2"/>
          <p:cNvSpPr/>
          <p:nvPr/>
        </p:nvSpPr>
        <p:spPr>
          <a:xfrm>
            <a:off x="479376" y="1340768"/>
            <a:ext cx="11593288" cy="5078313"/>
          </a:xfrm>
          <a:prstGeom prst="rect">
            <a:avLst/>
          </a:prstGeom>
        </p:spPr>
        <p:txBody>
          <a:bodyPr wrap="square">
            <a:spAutoFit/>
          </a:bodyPr>
          <a:lstStyle/>
          <a:p>
            <a:r>
              <a:rPr lang="zh-CN" altLang="en-US" b="1" dirty="0">
                <a:solidFill>
                  <a:srgbClr val="FF0000"/>
                </a:solidFill>
              </a:rPr>
              <a:t>从低分专业转入高分专业的要求：</a:t>
            </a:r>
            <a:r>
              <a:rPr lang="zh-CN" altLang="en-US" b="1" dirty="0"/>
              <a:t>完成至申请学年春季学期末培养方案规定的全部应修课程，获得的总学分数不少于原专业学生所修课程学分数的平均值，累计所修课程加权平均成绩专业排名前</a:t>
            </a:r>
            <a:r>
              <a:rPr lang="en-US" altLang="zh-CN" b="1" dirty="0"/>
              <a:t>10%</a:t>
            </a:r>
            <a:r>
              <a:rPr lang="zh-CN" altLang="en-US" b="1" dirty="0"/>
              <a:t>，且加权平均成绩在</a:t>
            </a:r>
            <a:r>
              <a:rPr lang="en-US" altLang="zh-CN" b="1" dirty="0"/>
              <a:t>85.00</a:t>
            </a:r>
            <a:r>
              <a:rPr lang="zh-CN" altLang="en-US" b="1" dirty="0"/>
              <a:t>分及以上，无重修、无不及格课程。所在学院同意转出，并通过转入学院的面试即可转入新专业学习。</a:t>
            </a:r>
          </a:p>
          <a:p>
            <a:r>
              <a:rPr lang="zh-CN" altLang="en-US" b="1" dirty="0">
                <a:solidFill>
                  <a:srgbClr val="FF0000"/>
                </a:solidFill>
              </a:rPr>
              <a:t>从高分专业转入低分专业的要求：</a:t>
            </a:r>
            <a:r>
              <a:rPr lang="zh-CN" altLang="en-US" b="1" dirty="0"/>
              <a:t>所在学院同意转出，并通过转入学院的面试即可转入新专业学习。</a:t>
            </a:r>
            <a:endParaRPr lang="en-US" altLang="zh-CN" b="1" dirty="0" smtClean="0"/>
          </a:p>
          <a:p>
            <a:endParaRPr lang="en-US" altLang="zh-CN" b="1" dirty="0">
              <a:solidFill>
                <a:srgbClr val="FF0000"/>
              </a:solidFill>
            </a:endParaRPr>
          </a:p>
          <a:p>
            <a:r>
              <a:rPr lang="zh-CN" altLang="en-US" b="1" dirty="0" smtClean="0">
                <a:solidFill>
                  <a:srgbClr val="FF0000"/>
                </a:solidFill>
              </a:rPr>
              <a:t>有</a:t>
            </a:r>
            <a:r>
              <a:rPr lang="zh-CN" altLang="en-US" b="1" dirty="0">
                <a:solidFill>
                  <a:srgbClr val="FF0000"/>
                </a:solidFill>
              </a:rPr>
              <a:t>下列情况之一者，不予转专业：</a:t>
            </a:r>
          </a:p>
          <a:p>
            <a:r>
              <a:rPr lang="zh-CN" altLang="en-US" dirty="0" smtClean="0"/>
              <a:t>（</a:t>
            </a:r>
            <a:r>
              <a:rPr lang="zh-CN" altLang="en-US" dirty="0"/>
              <a:t>一）入学未满一学期的（新生入伍的除外）；</a:t>
            </a:r>
          </a:p>
          <a:p>
            <a:r>
              <a:rPr lang="zh-CN" altLang="en-US" dirty="0" smtClean="0"/>
              <a:t>（</a:t>
            </a:r>
            <a:r>
              <a:rPr lang="zh-CN" altLang="en-US" dirty="0"/>
              <a:t>二）高考文史类考生申请转入只招收理工类考生的专业的；</a:t>
            </a:r>
          </a:p>
          <a:p>
            <a:r>
              <a:rPr lang="zh-CN" altLang="en-US" dirty="0" smtClean="0"/>
              <a:t>（</a:t>
            </a:r>
            <a:r>
              <a:rPr lang="zh-CN" altLang="en-US" dirty="0"/>
              <a:t>三）高考艺术类考生申请转入非艺术类专业，或体育类考生申请转入非体育类专业的；</a:t>
            </a:r>
          </a:p>
          <a:p>
            <a:r>
              <a:rPr lang="zh-CN" altLang="en-US" dirty="0" smtClean="0"/>
              <a:t>（</a:t>
            </a:r>
            <a:r>
              <a:rPr lang="zh-CN" altLang="en-US" dirty="0"/>
              <a:t>四）录取或选拔为定向就业等特殊类别生源的（经学校领导小组研究确认，确因身体等原因无法继续在原专业完成学业的除外）；</a:t>
            </a:r>
          </a:p>
          <a:p>
            <a:r>
              <a:rPr lang="zh-CN" altLang="en-US" dirty="0" smtClean="0"/>
              <a:t>（</a:t>
            </a:r>
            <a:r>
              <a:rPr lang="zh-CN" altLang="en-US" dirty="0"/>
              <a:t>五）录取为高水平运动员招生等特殊类别生源，申请转往专业录取最低分数线高于当前就读专业的；</a:t>
            </a:r>
          </a:p>
          <a:p>
            <a:r>
              <a:rPr lang="zh-CN" altLang="en-US" dirty="0" smtClean="0"/>
              <a:t>（</a:t>
            </a:r>
            <a:r>
              <a:rPr lang="zh-CN" altLang="en-US" dirty="0"/>
              <a:t>六）由四年制专业转入五年制专业的（学校另有规定除外）；</a:t>
            </a:r>
          </a:p>
          <a:p>
            <a:r>
              <a:rPr lang="zh-CN" altLang="en-US" dirty="0" smtClean="0"/>
              <a:t>（</a:t>
            </a:r>
            <a:r>
              <a:rPr lang="zh-CN" altLang="en-US" dirty="0"/>
              <a:t>七）在校期间受过记过及以上纪律处分申请转入生源地录取最低分数高于自己高考成绩的专业的；</a:t>
            </a:r>
          </a:p>
          <a:p>
            <a:r>
              <a:rPr lang="zh-CN" altLang="en-US" dirty="0" smtClean="0"/>
              <a:t>（</a:t>
            </a:r>
            <a:r>
              <a:rPr lang="zh-CN" altLang="en-US" dirty="0"/>
              <a:t>八）已进入毕业学年的；</a:t>
            </a:r>
          </a:p>
          <a:p>
            <a:r>
              <a:rPr lang="zh-CN" altLang="en-US" dirty="0" smtClean="0"/>
              <a:t>（</a:t>
            </a:r>
            <a:r>
              <a:rPr lang="zh-CN" altLang="en-US" dirty="0"/>
              <a:t>九）正在休学、保留学籍或保留入学资格期间的；</a:t>
            </a:r>
          </a:p>
          <a:p>
            <a:r>
              <a:rPr lang="zh-CN" altLang="en-US" dirty="0" smtClean="0"/>
              <a:t>（</a:t>
            </a:r>
            <a:r>
              <a:rPr lang="zh-CN" altLang="en-US" dirty="0"/>
              <a:t>十）未通过转入专业考（审）核的；</a:t>
            </a:r>
          </a:p>
          <a:p>
            <a:r>
              <a:rPr lang="zh-CN" altLang="en-US" dirty="0" smtClean="0"/>
              <a:t>（</a:t>
            </a:r>
            <a:r>
              <a:rPr lang="zh-CN" altLang="en-US" dirty="0"/>
              <a:t>十一）无其他正当转专业理由的。</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一般转专业管理规定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3" name="表格 2"/>
          <p:cNvGraphicFramePr>
            <a:graphicFrameLocks noGrp="1"/>
          </p:cNvGraphicFramePr>
          <p:nvPr/>
        </p:nvGraphicFramePr>
        <p:xfrm>
          <a:off x="719064" y="1228080"/>
          <a:ext cx="8147304" cy="2921000"/>
        </p:xfrm>
        <a:graphic>
          <a:graphicData uri="http://schemas.openxmlformats.org/drawingml/2006/table">
            <a:tbl>
              <a:tblPr firstRow="1" firstCol="1" bandRow="1">
                <a:tableStyleId>{93296810-A885-4BE3-A3E7-6D5BEEA58F35}</a:tableStyleId>
              </a:tblPr>
              <a:tblGrid>
                <a:gridCol w="1579580">
                  <a:extLst>
                    <a:ext uri="{9D8B030D-6E8A-4147-A177-3AD203B41FA5}">
                      <a16:colId xmlns:a16="http://schemas.microsoft.com/office/drawing/2014/main" xmlns="" val="20000"/>
                    </a:ext>
                  </a:extLst>
                </a:gridCol>
                <a:gridCol w="2327801">
                  <a:extLst>
                    <a:ext uri="{9D8B030D-6E8A-4147-A177-3AD203B41FA5}">
                      <a16:colId xmlns:a16="http://schemas.microsoft.com/office/drawing/2014/main" xmlns="" val="20001"/>
                    </a:ext>
                  </a:extLst>
                </a:gridCol>
                <a:gridCol w="4239923">
                  <a:extLst>
                    <a:ext uri="{9D8B030D-6E8A-4147-A177-3AD203B41FA5}">
                      <a16:colId xmlns:a16="http://schemas.microsoft.com/office/drawing/2014/main" xmlns="" val="20002"/>
                    </a:ext>
                  </a:extLst>
                </a:gridCol>
              </a:tblGrid>
              <a:tr h="0">
                <a:tc>
                  <a:txBody>
                    <a:bodyPr/>
                    <a:lstStyle/>
                    <a:p>
                      <a:pPr algn="ctr">
                        <a:lnSpc>
                          <a:spcPts val="2300"/>
                        </a:lnSpc>
                        <a:spcAft>
                          <a:spcPts val="0"/>
                        </a:spcAft>
                      </a:pPr>
                      <a:r>
                        <a:rPr lang="zh-CN" sz="1600" kern="0" dirty="0">
                          <a:effectLst/>
                        </a:rPr>
                        <a:t>加权平均成绩</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zh-CN" sz="1600" kern="0" dirty="0">
                          <a:effectLst/>
                        </a:rPr>
                        <a:t>申请转专业时可跨</a:t>
                      </a:r>
                      <a:endParaRPr lang="zh-CN" sz="1600" kern="100" dirty="0">
                        <a:effectLst/>
                      </a:endParaRPr>
                    </a:p>
                    <a:p>
                      <a:pPr algn="ctr">
                        <a:lnSpc>
                          <a:spcPts val="2300"/>
                        </a:lnSpc>
                        <a:spcAft>
                          <a:spcPts val="0"/>
                        </a:spcAft>
                      </a:pPr>
                      <a:r>
                        <a:rPr lang="zh-CN" sz="1600" kern="0" dirty="0">
                          <a:effectLst/>
                        </a:rPr>
                        <a:t>录取最低分数幅度（</a:t>
                      </a:r>
                      <a:r>
                        <a:rPr lang="en-US" sz="1600" kern="0" dirty="0">
                          <a:effectLst/>
                        </a:rPr>
                        <a:t>N</a:t>
                      </a:r>
                      <a:r>
                        <a:rPr lang="zh-CN" sz="1600" kern="0" dirty="0">
                          <a:effectLst/>
                        </a:rPr>
                        <a:t>）</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indent="-635" algn="ctr">
                        <a:lnSpc>
                          <a:spcPts val="2300"/>
                        </a:lnSpc>
                        <a:spcAft>
                          <a:spcPts val="0"/>
                        </a:spcAft>
                      </a:pPr>
                      <a:r>
                        <a:rPr lang="zh-CN" sz="1600" kern="0">
                          <a:effectLst/>
                        </a:rPr>
                        <a:t>备　注</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extLst>
                  <a:ext uri="{0D108BD9-81ED-4DB2-BD59-A6C34878D82A}">
                    <a16:rowId xmlns:a16="http://schemas.microsoft.com/office/drawing/2014/main" xmlns="" val="10000"/>
                  </a:ext>
                </a:extLst>
              </a:tr>
              <a:tr h="0">
                <a:tc>
                  <a:txBody>
                    <a:bodyPr/>
                    <a:lstStyle/>
                    <a:p>
                      <a:pPr algn="ctr">
                        <a:lnSpc>
                          <a:spcPts val="2300"/>
                        </a:lnSpc>
                        <a:spcAft>
                          <a:spcPts val="0"/>
                        </a:spcAft>
                      </a:pPr>
                      <a:r>
                        <a:rPr lang="en-US" sz="1600" kern="0">
                          <a:effectLst/>
                        </a:rPr>
                        <a:t>85.00</a:t>
                      </a:r>
                      <a:r>
                        <a:rPr lang="zh-CN" sz="1600" kern="0">
                          <a:effectLst/>
                        </a:rPr>
                        <a:t>～</a:t>
                      </a:r>
                      <a:r>
                        <a:rPr lang="en-US" sz="1600" kern="0">
                          <a:effectLst/>
                        </a:rPr>
                        <a:t>88.00</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en-US" sz="1600" kern="0" dirty="0">
                          <a:effectLst/>
                        </a:rPr>
                        <a:t>2%</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rowSpan="5">
                  <a:txBody>
                    <a:bodyPr/>
                    <a:lstStyle/>
                    <a:p>
                      <a:pPr indent="304800" algn="just">
                        <a:lnSpc>
                          <a:spcPts val="2300"/>
                        </a:lnSpc>
                        <a:spcAft>
                          <a:spcPts val="0"/>
                        </a:spcAft>
                      </a:pPr>
                      <a:r>
                        <a:rPr lang="en-US" sz="1600" kern="0" dirty="0">
                          <a:effectLst/>
                        </a:rPr>
                        <a:t>1.</a:t>
                      </a:r>
                      <a:r>
                        <a:rPr lang="zh-CN" sz="1600" kern="0" dirty="0">
                          <a:effectLst/>
                        </a:rPr>
                        <a:t>表中加权平均成绩的区间取值为向下包含，如</a:t>
                      </a:r>
                      <a:r>
                        <a:rPr lang="en-US" sz="1600" kern="0" dirty="0">
                          <a:effectLst/>
                        </a:rPr>
                        <a:t>85.00</a:t>
                      </a:r>
                      <a:r>
                        <a:rPr lang="zh-CN" sz="1600" kern="0" dirty="0">
                          <a:effectLst/>
                        </a:rPr>
                        <a:t>～</a:t>
                      </a:r>
                      <a:r>
                        <a:rPr lang="en-US" sz="1600" kern="0" dirty="0">
                          <a:effectLst/>
                        </a:rPr>
                        <a:t>88.00</a:t>
                      </a:r>
                      <a:r>
                        <a:rPr lang="zh-CN" sz="1600" kern="0" dirty="0">
                          <a:effectLst/>
                        </a:rPr>
                        <a:t>即为含</a:t>
                      </a:r>
                      <a:r>
                        <a:rPr lang="en-US" sz="1600" kern="0" dirty="0">
                          <a:effectLst/>
                        </a:rPr>
                        <a:t>85.00</a:t>
                      </a:r>
                      <a:r>
                        <a:rPr lang="zh-CN" sz="1600" kern="0" dirty="0">
                          <a:effectLst/>
                        </a:rPr>
                        <a:t>分，不含</a:t>
                      </a:r>
                      <a:r>
                        <a:rPr lang="en-US" sz="1600" kern="0" dirty="0">
                          <a:effectLst/>
                        </a:rPr>
                        <a:t>88.00</a:t>
                      </a:r>
                      <a:r>
                        <a:rPr lang="zh-CN" sz="1600" kern="0" dirty="0">
                          <a:effectLst/>
                        </a:rPr>
                        <a:t>分。</a:t>
                      </a:r>
                      <a:endParaRPr lang="zh-CN" sz="1600" kern="100" dirty="0">
                        <a:effectLst/>
                      </a:endParaRPr>
                    </a:p>
                    <a:p>
                      <a:pPr indent="304800" algn="just">
                        <a:lnSpc>
                          <a:spcPts val="2300"/>
                        </a:lnSpc>
                        <a:spcAft>
                          <a:spcPts val="0"/>
                        </a:spcAft>
                      </a:pPr>
                      <a:r>
                        <a:rPr lang="en-US" sz="1600" kern="0" dirty="0">
                          <a:effectLst/>
                        </a:rPr>
                        <a:t>2.</a:t>
                      </a:r>
                      <a:r>
                        <a:rPr lang="zh-CN" sz="1600" kern="0" dirty="0">
                          <a:effectLst/>
                        </a:rPr>
                        <a:t>学生申请转专业时，可跨越申请专业的分数上限＝（</a:t>
                      </a:r>
                      <a:r>
                        <a:rPr lang="en-US" sz="1600" kern="0" dirty="0">
                          <a:effectLst/>
                        </a:rPr>
                        <a:t>1</a:t>
                      </a:r>
                      <a:r>
                        <a:rPr lang="zh-CN" sz="1600" kern="0" dirty="0">
                          <a:effectLst/>
                        </a:rPr>
                        <a:t>＋</a:t>
                      </a:r>
                      <a:r>
                        <a:rPr lang="en-US" sz="1600" kern="0" dirty="0">
                          <a:effectLst/>
                        </a:rPr>
                        <a:t>N</a:t>
                      </a:r>
                      <a:r>
                        <a:rPr lang="zh-CN" sz="1600" kern="0" dirty="0">
                          <a:effectLst/>
                        </a:rPr>
                        <a:t>）×考生高考成绩。</a:t>
                      </a:r>
                      <a:endParaRPr lang="zh-CN" sz="1600" kern="100" dirty="0">
                        <a:effectLst/>
                      </a:endParaRPr>
                    </a:p>
                    <a:p>
                      <a:pPr indent="304800" algn="just">
                        <a:lnSpc>
                          <a:spcPts val="2300"/>
                        </a:lnSpc>
                        <a:spcAft>
                          <a:spcPts val="0"/>
                        </a:spcAft>
                      </a:pPr>
                      <a:r>
                        <a:rPr lang="en-US" sz="1600" kern="0" dirty="0">
                          <a:effectLst/>
                        </a:rPr>
                        <a:t>3.</a:t>
                      </a:r>
                      <a:r>
                        <a:rPr lang="zh-CN" sz="1600" kern="0" dirty="0">
                          <a:effectLst/>
                        </a:rPr>
                        <a:t>如果申请转入专业生源地没有招生，则以原就读专业广西招生录取最低分数替代考生高考成绩进行计算。</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extLst>
                  <a:ext uri="{0D108BD9-81ED-4DB2-BD59-A6C34878D82A}">
                    <a16:rowId xmlns:a16="http://schemas.microsoft.com/office/drawing/2014/main" xmlns="" val="10001"/>
                  </a:ext>
                </a:extLst>
              </a:tr>
              <a:tr h="0">
                <a:tc>
                  <a:txBody>
                    <a:bodyPr/>
                    <a:lstStyle/>
                    <a:p>
                      <a:pPr algn="ctr">
                        <a:lnSpc>
                          <a:spcPts val="2300"/>
                        </a:lnSpc>
                        <a:spcAft>
                          <a:spcPts val="0"/>
                        </a:spcAft>
                      </a:pPr>
                      <a:r>
                        <a:rPr lang="en-US" sz="1600" kern="0">
                          <a:effectLst/>
                        </a:rPr>
                        <a:t>88.00</a:t>
                      </a:r>
                      <a:r>
                        <a:rPr lang="zh-CN" sz="1600" kern="0">
                          <a:effectLst/>
                        </a:rPr>
                        <a:t>～</a:t>
                      </a:r>
                      <a:r>
                        <a:rPr lang="en-US" sz="1600" kern="0">
                          <a:effectLst/>
                        </a:rPr>
                        <a:t>90.00</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en-US" sz="1600" kern="0" dirty="0">
                          <a:effectLst/>
                        </a:rPr>
                        <a:t>4%</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vMerge="1">
                  <a:txBody>
                    <a:bodyPr/>
                    <a:lstStyle/>
                    <a:p>
                      <a:endParaRPr lang="zh-CN"/>
                    </a:p>
                  </a:txBody>
                  <a:tcPr/>
                </a:tc>
                <a:extLst>
                  <a:ext uri="{0D108BD9-81ED-4DB2-BD59-A6C34878D82A}">
                    <a16:rowId xmlns:a16="http://schemas.microsoft.com/office/drawing/2014/main" xmlns="" val="10002"/>
                  </a:ext>
                </a:extLst>
              </a:tr>
              <a:tr h="0">
                <a:tc>
                  <a:txBody>
                    <a:bodyPr/>
                    <a:lstStyle/>
                    <a:p>
                      <a:pPr algn="ctr">
                        <a:lnSpc>
                          <a:spcPts val="2300"/>
                        </a:lnSpc>
                        <a:spcAft>
                          <a:spcPts val="0"/>
                        </a:spcAft>
                      </a:pPr>
                      <a:r>
                        <a:rPr lang="en-US" sz="1600" kern="0">
                          <a:effectLst/>
                        </a:rPr>
                        <a:t>90.00</a:t>
                      </a:r>
                      <a:r>
                        <a:rPr lang="zh-CN" sz="1600" kern="0">
                          <a:effectLst/>
                        </a:rPr>
                        <a:t>～</a:t>
                      </a:r>
                      <a:r>
                        <a:rPr lang="en-US" sz="1600" kern="0">
                          <a:effectLst/>
                        </a:rPr>
                        <a:t>92.00</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en-US" sz="1600" kern="0" dirty="0">
                          <a:effectLst/>
                        </a:rPr>
                        <a:t>7%</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vMerge="1">
                  <a:txBody>
                    <a:bodyPr/>
                    <a:lstStyle/>
                    <a:p>
                      <a:endParaRPr lang="zh-CN"/>
                    </a:p>
                  </a:txBody>
                  <a:tcPr/>
                </a:tc>
                <a:extLst>
                  <a:ext uri="{0D108BD9-81ED-4DB2-BD59-A6C34878D82A}">
                    <a16:rowId xmlns:a16="http://schemas.microsoft.com/office/drawing/2014/main" xmlns="" val="10003"/>
                  </a:ext>
                </a:extLst>
              </a:tr>
              <a:tr h="0">
                <a:tc>
                  <a:txBody>
                    <a:bodyPr/>
                    <a:lstStyle/>
                    <a:p>
                      <a:pPr algn="ctr">
                        <a:lnSpc>
                          <a:spcPts val="2300"/>
                        </a:lnSpc>
                        <a:spcAft>
                          <a:spcPts val="0"/>
                        </a:spcAft>
                      </a:pPr>
                      <a:r>
                        <a:rPr lang="en-US" sz="1600" kern="0">
                          <a:effectLst/>
                        </a:rPr>
                        <a:t>92.00</a:t>
                      </a:r>
                      <a:r>
                        <a:rPr lang="zh-CN" sz="1600" kern="0">
                          <a:effectLst/>
                        </a:rPr>
                        <a:t>～</a:t>
                      </a:r>
                      <a:r>
                        <a:rPr lang="en-US" sz="1600" kern="0">
                          <a:effectLst/>
                        </a:rPr>
                        <a:t>94.00</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en-US" sz="1600" kern="0" dirty="0">
                          <a:effectLst/>
                        </a:rPr>
                        <a:t>10%</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vMerge="1">
                  <a:txBody>
                    <a:bodyPr/>
                    <a:lstStyle/>
                    <a:p>
                      <a:endParaRPr lang="zh-CN"/>
                    </a:p>
                  </a:txBody>
                  <a:tcPr/>
                </a:tc>
                <a:extLst>
                  <a:ext uri="{0D108BD9-81ED-4DB2-BD59-A6C34878D82A}">
                    <a16:rowId xmlns:a16="http://schemas.microsoft.com/office/drawing/2014/main" xmlns="" val="10004"/>
                  </a:ext>
                </a:extLst>
              </a:tr>
              <a:tr h="0">
                <a:tc>
                  <a:txBody>
                    <a:bodyPr/>
                    <a:lstStyle/>
                    <a:p>
                      <a:pPr algn="ctr">
                        <a:lnSpc>
                          <a:spcPts val="2300"/>
                        </a:lnSpc>
                        <a:spcAft>
                          <a:spcPts val="0"/>
                        </a:spcAft>
                      </a:pPr>
                      <a:r>
                        <a:rPr lang="en-US" sz="1600" kern="0">
                          <a:effectLst/>
                        </a:rPr>
                        <a:t>94.00</a:t>
                      </a:r>
                      <a:r>
                        <a:rPr lang="zh-CN" sz="1600" kern="0">
                          <a:effectLst/>
                        </a:rPr>
                        <a:t>及以上</a:t>
                      </a:r>
                      <a:endParaRPr lang="zh-CN" sz="1600" kern="10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ts val="2300"/>
                        </a:lnSpc>
                        <a:spcAft>
                          <a:spcPts val="0"/>
                        </a:spcAft>
                      </a:pPr>
                      <a:r>
                        <a:rPr lang="zh-CN" sz="1600" kern="0" dirty="0">
                          <a:effectLst/>
                        </a:rPr>
                        <a:t>不限</a:t>
                      </a:r>
                      <a:endParaRPr lang="zh-CN" sz="160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vMerge="1">
                  <a:txBody>
                    <a:bodyPr/>
                    <a:lstStyle/>
                    <a:p>
                      <a:endParaRPr lang="zh-CN"/>
                    </a:p>
                  </a:txBody>
                  <a:tcPr/>
                </a:tc>
                <a:extLst>
                  <a:ext uri="{0D108BD9-81ED-4DB2-BD59-A6C34878D82A}">
                    <a16:rowId xmlns:a16="http://schemas.microsoft.com/office/drawing/2014/main" xmlns="" val="10005"/>
                  </a:ext>
                </a:extLst>
              </a:tr>
            </a:tbl>
          </a:graphicData>
        </a:graphic>
      </p:graphicFrame>
      <p:sp>
        <p:nvSpPr>
          <p:cNvPr id="4" name="矩形 3"/>
          <p:cNvSpPr/>
          <p:nvPr/>
        </p:nvSpPr>
        <p:spPr>
          <a:xfrm>
            <a:off x="44271" y="4084037"/>
            <a:ext cx="9224311" cy="2585323"/>
          </a:xfrm>
          <a:prstGeom prst="rect">
            <a:avLst/>
          </a:prstGeom>
        </p:spPr>
        <p:txBody>
          <a:bodyPr wrap="square">
            <a:spAutoFit/>
          </a:bodyPr>
          <a:lstStyle/>
          <a:p>
            <a:pPr>
              <a:lnSpc>
                <a:spcPct val="150000"/>
              </a:lnSpc>
            </a:pPr>
            <a:r>
              <a:rPr lang="zh-CN" altLang="en-US" b="1" dirty="0" smtClean="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低转高专业</a:t>
            </a:r>
            <a:r>
              <a:rPr lang="zh-CN" altLang="en-US" b="1" dirty="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基本条件：</a:t>
            </a:r>
            <a:r>
              <a:rPr lang="zh-CN" altLang="en-US"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完成至申请学年春季学期末培养方案规定的全部应修课程，获得的总学分数不少于原专业学生所修课程学分数的平均值，累计所修课程加权平均成绩专业排名前</a:t>
            </a:r>
            <a:r>
              <a:rPr lang="en-US" altLang="zh-CN"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10</a:t>
            </a:r>
            <a:r>
              <a:rPr lang="en-US" altLang="zh-CN"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保留两位小数</a:t>
            </a:r>
            <a:r>
              <a:rPr lang="en-US" altLang="zh-CN"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且加权平均成绩在</a:t>
            </a:r>
            <a:r>
              <a:rPr lang="en-US" altLang="zh-CN"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85.00</a:t>
            </a:r>
            <a:r>
              <a:rPr lang="zh-CN" altLang="en-US"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分及以上，无重修、无不及格课程的，可申请转入生源地录取最低分数高于自己高考成绩的专业。</a:t>
            </a:r>
            <a:endParaRPr lang="en-US" altLang="zh-CN"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zh-CN" altLang="en-US" b="1" dirty="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不予转专业的情形：</a:t>
            </a:r>
            <a:r>
              <a:rPr lang="zh-CN" altLang="en-US"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入学未满一学期的（新生入伍的除外）；已进入毕业学年的；未通过转入专业考（审）核的。</a:t>
            </a:r>
            <a:endParaRPr lang="en-US" altLang="zh-CN"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p:txBody>
      </p:sp>
      <p:sp>
        <p:nvSpPr>
          <p:cNvPr id="5" name="圆柱形 4"/>
          <p:cNvSpPr/>
          <p:nvPr/>
        </p:nvSpPr>
        <p:spPr>
          <a:xfrm>
            <a:off x="9656712" y="2636912"/>
            <a:ext cx="1944216" cy="3384376"/>
          </a:xfrm>
          <a:prstGeom prst="can">
            <a:avLst/>
          </a:prstGeom>
        </p:spPr>
        <p:style>
          <a:lnRef idx="1">
            <a:schemeClr val="accent3"/>
          </a:lnRef>
          <a:fillRef idx="2">
            <a:schemeClr val="accent3"/>
          </a:fillRef>
          <a:effectRef idx="1">
            <a:schemeClr val="accent3"/>
          </a:effectRef>
          <a:fontRef idx="minor">
            <a:schemeClr val="dk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
        <p:nvSpPr>
          <p:cNvPr id="6" name="TextBox 5"/>
          <p:cNvSpPr txBox="1"/>
          <p:nvPr/>
        </p:nvSpPr>
        <p:spPr>
          <a:xfrm>
            <a:off x="9298167" y="1916832"/>
            <a:ext cx="2661306" cy="369332"/>
          </a:xfrm>
          <a:prstGeom prst="rect">
            <a:avLst/>
          </a:prstGeom>
          <a:noFill/>
        </p:spPr>
        <p:txBody>
          <a:bodyPr wrap="none" rtlCol="0">
            <a:spAutoFit/>
          </a:bodyPr>
          <a:lstStyle/>
          <a:p>
            <a:r>
              <a:rPr lang="zh-CN" altLang="en-US" b="1" dirty="0" smtClean="0">
                <a:solidFill>
                  <a:srgbClr val="FF0000"/>
                </a:solidFill>
              </a:rPr>
              <a:t>转出专业人数控制在</a:t>
            </a:r>
            <a:r>
              <a:rPr lang="en-US" altLang="zh-CN" b="1" dirty="0" smtClean="0">
                <a:solidFill>
                  <a:srgbClr val="FF0000"/>
                </a:solidFill>
              </a:rPr>
              <a:t>10%</a:t>
            </a:r>
            <a:endParaRPr lang="zh-CN" altLang="en-US" b="1" dirty="0">
              <a:solidFill>
                <a:srgbClr val="FF0000"/>
              </a:solidFill>
            </a:endParaRPr>
          </a:p>
        </p:txBody>
      </p:sp>
      <p:sp>
        <p:nvSpPr>
          <p:cNvPr id="7" name="TextBox 6"/>
          <p:cNvSpPr txBox="1"/>
          <p:nvPr/>
        </p:nvSpPr>
        <p:spPr>
          <a:xfrm>
            <a:off x="9268583" y="6054268"/>
            <a:ext cx="2678938" cy="369332"/>
          </a:xfrm>
          <a:prstGeom prst="rect">
            <a:avLst/>
          </a:prstGeom>
          <a:noFill/>
        </p:spPr>
        <p:txBody>
          <a:bodyPr wrap="none" rtlCol="0">
            <a:spAutoFit/>
          </a:bodyPr>
          <a:lstStyle/>
          <a:p>
            <a:r>
              <a:rPr lang="zh-CN" altLang="en-US" b="1" dirty="0" smtClean="0">
                <a:solidFill>
                  <a:srgbClr val="FF0000"/>
                </a:solidFill>
              </a:rPr>
              <a:t>转入专业人数控制在</a:t>
            </a:r>
            <a:r>
              <a:rPr lang="en-US" altLang="zh-CN" b="1" dirty="0" smtClean="0">
                <a:solidFill>
                  <a:srgbClr val="FF0000"/>
                </a:solidFill>
              </a:rPr>
              <a:t>10%</a:t>
            </a:r>
            <a:endParaRPr lang="zh-CN" altLang="en-US" b="1" dirty="0">
              <a:solidFill>
                <a:srgbClr val="FF0000"/>
              </a:solidFill>
            </a:endParaRPr>
          </a:p>
        </p:txBody>
      </p:sp>
      <p:sp>
        <p:nvSpPr>
          <p:cNvPr id="8" name="虚尾箭头 7"/>
          <p:cNvSpPr/>
          <p:nvPr/>
        </p:nvSpPr>
        <p:spPr>
          <a:xfrm rot="5400000">
            <a:off x="10272464" y="2352363"/>
            <a:ext cx="720080" cy="569099"/>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退伍学生转专业及工作程序</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9" name="表格 8"/>
          <p:cNvGraphicFramePr>
            <a:graphicFrameLocks noGrp="1"/>
          </p:cNvGraphicFramePr>
          <p:nvPr/>
        </p:nvGraphicFramePr>
        <p:xfrm>
          <a:off x="911424" y="1340768"/>
          <a:ext cx="10406603" cy="2987040"/>
        </p:xfrm>
        <a:graphic>
          <a:graphicData uri="http://schemas.openxmlformats.org/drawingml/2006/table">
            <a:tbl>
              <a:tblPr firstRow="1" firstCol="1" bandRow="1">
                <a:tableStyleId>{5C22544A-7EE6-4342-B048-85BDC9FD1C3A}</a:tableStyleId>
              </a:tblPr>
              <a:tblGrid>
                <a:gridCol w="2189549">
                  <a:extLst>
                    <a:ext uri="{9D8B030D-6E8A-4147-A177-3AD203B41FA5}">
                      <a16:colId xmlns:a16="http://schemas.microsoft.com/office/drawing/2014/main" xmlns="" val="20000"/>
                    </a:ext>
                  </a:extLst>
                </a:gridCol>
                <a:gridCol w="4608044">
                  <a:extLst>
                    <a:ext uri="{9D8B030D-6E8A-4147-A177-3AD203B41FA5}">
                      <a16:colId xmlns:a16="http://schemas.microsoft.com/office/drawing/2014/main" xmlns="" val="20001"/>
                    </a:ext>
                  </a:extLst>
                </a:gridCol>
                <a:gridCol w="3609010">
                  <a:extLst>
                    <a:ext uri="{9D8B030D-6E8A-4147-A177-3AD203B41FA5}">
                      <a16:colId xmlns:a16="http://schemas.microsoft.com/office/drawing/2014/main" xmlns="" val="20002"/>
                    </a:ext>
                  </a:extLst>
                </a:gridCol>
              </a:tblGrid>
              <a:tr h="0">
                <a:tc>
                  <a:txBody>
                    <a:bodyPr/>
                    <a:lstStyle/>
                    <a:p>
                      <a:pPr indent="127000" algn="ctr">
                        <a:lnSpc>
                          <a:spcPct val="140000"/>
                        </a:lnSpc>
                        <a:spcAft>
                          <a:spcPts val="0"/>
                        </a:spcAft>
                      </a:pPr>
                      <a:r>
                        <a:rPr lang="zh-CN" sz="2000" kern="0" dirty="0">
                          <a:effectLst/>
                        </a:rPr>
                        <a:t>在役表现</a:t>
                      </a:r>
                      <a:endParaRPr lang="zh-CN" sz="2000" kern="100" dirty="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indent="127000" algn="ctr">
                        <a:lnSpc>
                          <a:spcPct val="140000"/>
                        </a:lnSpc>
                        <a:spcAft>
                          <a:spcPts val="0"/>
                        </a:spcAft>
                      </a:pPr>
                      <a:r>
                        <a:rPr lang="zh-CN" sz="2000" kern="0">
                          <a:effectLst/>
                        </a:rPr>
                        <a:t>申请转入专业的条件</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indent="127000" algn="ctr">
                        <a:lnSpc>
                          <a:spcPct val="140000"/>
                        </a:lnSpc>
                        <a:spcAft>
                          <a:spcPts val="0"/>
                        </a:spcAft>
                      </a:pPr>
                      <a:r>
                        <a:rPr lang="zh-CN" sz="2000" kern="0">
                          <a:effectLst/>
                        </a:rPr>
                        <a:t>申请材料原件及复印件</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extLst>
                  <a:ext uri="{0D108BD9-81ED-4DB2-BD59-A6C34878D82A}">
                    <a16:rowId xmlns:a16="http://schemas.microsoft.com/office/drawing/2014/main" xmlns="" val="10000"/>
                  </a:ext>
                </a:extLst>
              </a:tr>
              <a:tr h="0">
                <a:tc>
                  <a:txBody>
                    <a:bodyPr/>
                    <a:lstStyle/>
                    <a:p>
                      <a:pPr indent="127000" algn="just">
                        <a:lnSpc>
                          <a:spcPct val="140000"/>
                        </a:lnSpc>
                        <a:spcAft>
                          <a:spcPts val="0"/>
                        </a:spcAft>
                      </a:pPr>
                      <a:r>
                        <a:rPr lang="zh-CN" sz="2000" kern="0">
                          <a:effectLst/>
                        </a:rPr>
                        <a:t>正常</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indent="127000" algn="just">
                        <a:lnSpc>
                          <a:spcPct val="140000"/>
                        </a:lnSpc>
                        <a:spcAft>
                          <a:spcPts val="0"/>
                        </a:spcAft>
                      </a:pPr>
                      <a:r>
                        <a:rPr lang="zh-CN" sz="2000" kern="0">
                          <a:effectLst/>
                        </a:rPr>
                        <a:t>可参照本办法第四条（一）中加权成绩“</a:t>
                      </a:r>
                      <a:r>
                        <a:rPr lang="en-US" sz="2000" kern="0">
                          <a:effectLst/>
                        </a:rPr>
                        <a:t>88.00</a:t>
                      </a:r>
                      <a:r>
                        <a:rPr lang="zh-CN" sz="2000" kern="0">
                          <a:effectLst/>
                        </a:rPr>
                        <a:t>～</a:t>
                      </a:r>
                      <a:r>
                        <a:rPr lang="en-US" sz="2000" kern="0">
                          <a:effectLst/>
                        </a:rPr>
                        <a:t>90.00</a:t>
                      </a:r>
                      <a:r>
                        <a:rPr lang="zh-CN" sz="2000" kern="0">
                          <a:effectLst/>
                        </a:rPr>
                        <a:t>”档申请转入的专业</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rowSpan="3">
                  <a:txBody>
                    <a:bodyPr/>
                    <a:lstStyle/>
                    <a:p>
                      <a:pPr indent="127000" algn="just">
                        <a:lnSpc>
                          <a:spcPct val="140000"/>
                        </a:lnSpc>
                        <a:spcAft>
                          <a:spcPts val="0"/>
                        </a:spcAft>
                      </a:pPr>
                      <a:r>
                        <a:rPr lang="en-US" sz="2000" kern="0" dirty="0">
                          <a:effectLst/>
                        </a:rPr>
                        <a:t>1.</a:t>
                      </a:r>
                      <a:r>
                        <a:rPr lang="zh-CN" sz="2000" kern="0" dirty="0">
                          <a:effectLst/>
                        </a:rPr>
                        <a:t>中国人民解放军军人退伍证；</a:t>
                      </a:r>
                      <a:endParaRPr lang="zh-CN" sz="2000" kern="100" dirty="0">
                        <a:effectLst/>
                      </a:endParaRPr>
                    </a:p>
                    <a:p>
                      <a:pPr indent="127000" algn="just">
                        <a:lnSpc>
                          <a:spcPct val="140000"/>
                        </a:lnSpc>
                        <a:spcAft>
                          <a:spcPts val="0"/>
                        </a:spcAft>
                      </a:pPr>
                      <a:r>
                        <a:rPr lang="en-US" sz="2000" kern="0" dirty="0">
                          <a:effectLst/>
                        </a:rPr>
                        <a:t>2.</a:t>
                      </a:r>
                      <a:r>
                        <a:rPr lang="zh-CN" sz="2000" kern="0" dirty="0">
                          <a:effectLst/>
                        </a:rPr>
                        <a:t>入伍休学时相关材料；</a:t>
                      </a:r>
                      <a:endParaRPr lang="zh-CN" sz="2000" kern="100" dirty="0">
                        <a:effectLst/>
                      </a:endParaRPr>
                    </a:p>
                    <a:p>
                      <a:pPr indent="127000" algn="just">
                        <a:lnSpc>
                          <a:spcPct val="140000"/>
                        </a:lnSpc>
                        <a:spcAft>
                          <a:spcPts val="0"/>
                        </a:spcAft>
                      </a:pPr>
                      <a:r>
                        <a:rPr lang="en-US" sz="2000" kern="0" dirty="0">
                          <a:effectLst/>
                        </a:rPr>
                        <a:t>3.</a:t>
                      </a:r>
                      <a:r>
                        <a:rPr lang="zh-CN" sz="2000" kern="0" dirty="0">
                          <a:effectLst/>
                        </a:rPr>
                        <a:t>受奖立功证明（以档案记载为准）；</a:t>
                      </a:r>
                      <a:endParaRPr lang="zh-CN" sz="2000" kern="100" dirty="0">
                        <a:effectLst/>
                      </a:endParaRPr>
                    </a:p>
                    <a:p>
                      <a:pPr indent="127000" algn="just">
                        <a:lnSpc>
                          <a:spcPct val="140000"/>
                        </a:lnSpc>
                        <a:spcAft>
                          <a:spcPts val="0"/>
                        </a:spcAft>
                      </a:pPr>
                      <a:r>
                        <a:rPr lang="en-US" sz="2000" kern="0" dirty="0">
                          <a:effectLst/>
                        </a:rPr>
                        <a:t>4.</a:t>
                      </a:r>
                      <a:r>
                        <a:rPr lang="zh-CN" sz="2000" kern="0" dirty="0">
                          <a:effectLst/>
                        </a:rPr>
                        <a:t>其他相关材料。</a:t>
                      </a:r>
                      <a:endParaRPr lang="zh-CN" sz="2000" kern="100" dirty="0">
                        <a:effectLst/>
                        <a:latin typeface="Calibri" panose="020F0502020204030204"/>
                        <a:ea typeface="宋体" panose="02010600030101010101" pitchFamily="2" charset="-122"/>
                        <a:cs typeface="Times New Roman" panose="02020603050405020304"/>
                      </a:endParaRPr>
                    </a:p>
                  </a:txBody>
                  <a:tcPr marL="68580" marR="68580" marT="0" marB="0"/>
                </a:tc>
                <a:extLst>
                  <a:ext uri="{0D108BD9-81ED-4DB2-BD59-A6C34878D82A}">
                    <a16:rowId xmlns:a16="http://schemas.microsoft.com/office/drawing/2014/main" xmlns="" val="10001"/>
                  </a:ext>
                </a:extLst>
              </a:tr>
              <a:tr h="0">
                <a:tc>
                  <a:txBody>
                    <a:bodyPr/>
                    <a:lstStyle/>
                    <a:p>
                      <a:pPr indent="127000" algn="just">
                        <a:lnSpc>
                          <a:spcPct val="140000"/>
                        </a:lnSpc>
                        <a:spcAft>
                          <a:spcPts val="0"/>
                        </a:spcAft>
                      </a:pPr>
                      <a:r>
                        <a:rPr lang="zh-CN" sz="2000" kern="0">
                          <a:effectLst/>
                        </a:rPr>
                        <a:t>优秀士兵</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indent="127000" algn="just">
                        <a:lnSpc>
                          <a:spcPct val="140000"/>
                        </a:lnSpc>
                        <a:spcAft>
                          <a:spcPts val="0"/>
                        </a:spcAft>
                      </a:pPr>
                      <a:r>
                        <a:rPr lang="zh-CN" sz="2000" kern="0">
                          <a:effectLst/>
                        </a:rPr>
                        <a:t>可参照本办法第四条（一）中加权成绩“</a:t>
                      </a:r>
                      <a:r>
                        <a:rPr lang="en-US" sz="2000" kern="0">
                          <a:effectLst/>
                        </a:rPr>
                        <a:t>90.00</a:t>
                      </a:r>
                      <a:r>
                        <a:rPr lang="zh-CN" sz="2000" kern="0">
                          <a:effectLst/>
                        </a:rPr>
                        <a:t>～</a:t>
                      </a:r>
                      <a:r>
                        <a:rPr lang="en-US" sz="2000" kern="0">
                          <a:effectLst/>
                        </a:rPr>
                        <a:t>92.00</a:t>
                      </a:r>
                      <a:r>
                        <a:rPr lang="zh-CN" sz="2000" kern="0">
                          <a:effectLst/>
                        </a:rPr>
                        <a:t>”档申请可转入的专业</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vMerge="1">
                  <a:txBody>
                    <a:bodyPr/>
                    <a:lstStyle/>
                    <a:p>
                      <a:endParaRPr lang="zh-CN"/>
                    </a:p>
                  </a:txBody>
                  <a:tcPr/>
                </a:tc>
                <a:extLst>
                  <a:ext uri="{0D108BD9-81ED-4DB2-BD59-A6C34878D82A}">
                    <a16:rowId xmlns:a16="http://schemas.microsoft.com/office/drawing/2014/main" xmlns="" val="10002"/>
                  </a:ext>
                </a:extLst>
              </a:tr>
              <a:tr h="0">
                <a:tc>
                  <a:txBody>
                    <a:bodyPr/>
                    <a:lstStyle/>
                    <a:p>
                      <a:pPr indent="127000" algn="just">
                        <a:lnSpc>
                          <a:spcPct val="140000"/>
                        </a:lnSpc>
                        <a:spcAft>
                          <a:spcPts val="0"/>
                        </a:spcAft>
                      </a:pPr>
                      <a:r>
                        <a:rPr lang="zh-CN" sz="2000" kern="0">
                          <a:effectLst/>
                        </a:rPr>
                        <a:t>荣立三等功及以上的</a:t>
                      </a:r>
                      <a:endParaRPr lang="zh-CN" sz="2000" kern="100">
                        <a:effectLst/>
                        <a:latin typeface="Calibri" panose="020F0502020204030204"/>
                        <a:ea typeface="宋体" panose="02010600030101010101" pitchFamily="2" charset="-122"/>
                        <a:cs typeface="Times New Roman" panose="02020603050405020304"/>
                      </a:endParaRPr>
                    </a:p>
                  </a:txBody>
                  <a:tcPr marL="68580" marR="68580" marT="0" marB="0"/>
                </a:tc>
                <a:tc>
                  <a:txBody>
                    <a:bodyPr/>
                    <a:lstStyle/>
                    <a:p>
                      <a:pPr indent="127000" algn="just">
                        <a:lnSpc>
                          <a:spcPct val="140000"/>
                        </a:lnSpc>
                        <a:spcAft>
                          <a:spcPts val="0"/>
                        </a:spcAft>
                      </a:pPr>
                      <a:r>
                        <a:rPr lang="zh-CN" sz="2000" kern="0" dirty="0">
                          <a:effectLst/>
                        </a:rPr>
                        <a:t>可参照本办法第四条（一）中加权成绩“</a:t>
                      </a:r>
                      <a:r>
                        <a:rPr lang="en-US" sz="2000" kern="0" dirty="0">
                          <a:effectLst/>
                        </a:rPr>
                        <a:t>94.00</a:t>
                      </a:r>
                      <a:r>
                        <a:rPr lang="zh-CN" sz="2000" kern="0" dirty="0">
                          <a:effectLst/>
                        </a:rPr>
                        <a:t>及以上”档申请可转入的专业</a:t>
                      </a:r>
                      <a:endParaRPr lang="zh-CN" sz="2000" kern="100" dirty="0">
                        <a:effectLst/>
                        <a:latin typeface="Calibri" panose="020F0502020204030204"/>
                        <a:ea typeface="宋体" panose="02010600030101010101" pitchFamily="2" charset="-122"/>
                        <a:cs typeface="Times New Roman" panose="02020603050405020304"/>
                      </a:endParaRPr>
                    </a:p>
                  </a:txBody>
                  <a:tcPr marL="68580" marR="68580" marT="0" marB="0"/>
                </a:tc>
                <a:tc vMerge="1">
                  <a:txBody>
                    <a:bodyPr/>
                    <a:lstStyle/>
                    <a:p>
                      <a:endParaRPr lang="zh-CN"/>
                    </a:p>
                  </a:txBody>
                  <a:tcPr/>
                </a:tc>
                <a:extLst>
                  <a:ext uri="{0D108BD9-81ED-4DB2-BD59-A6C34878D82A}">
                    <a16:rowId xmlns:a16="http://schemas.microsoft.com/office/drawing/2014/main" xmlns="" val="10003"/>
                  </a:ext>
                </a:extLst>
              </a:tr>
            </a:tbl>
          </a:graphicData>
        </a:graphic>
      </p:graphicFrame>
      <p:sp>
        <p:nvSpPr>
          <p:cNvPr id="11" name="矩形 10"/>
          <p:cNvSpPr/>
          <p:nvPr/>
        </p:nvSpPr>
        <p:spPr>
          <a:xfrm>
            <a:off x="911424" y="4365104"/>
            <a:ext cx="10513168" cy="2308324"/>
          </a:xfrm>
          <a:prstGeom prst="rect">
            <a:avLst/>
          </a:prstGeom>
        </p:spPr>
        <p:txBody>
          <a:bodyPr wrap="square">
            <a:spAutoFit/>
          </a:bodyPr>
          <a:lstStyle/>
          <a:p>
            <a:r>
              <a:rPr lang="zh-CN" altLang="en-US" sz="2400" b="1" dirty="0">
                <a:solidFill>
                  <a:srgbClr val="FF0000"/>
                </a:solidFill>
              </a:rPr>
              <a:t>工作</a:t>
            </a:r>
            <a:r>
              <a:rPr lang="zh-CN" altLang="en-US" sz="2400" b="1" dirty="0" smtClean="0">
                <a:solidFill>
                  <a:srgbClr val="FF0000"/>
                </a:solidFill>
              </a:rPr>
              <a:t>程序：</a:t>
            </a:r>
            <a:r>
              <a:rPr lang="zh-CN" altLang="zh-CN" sz="2400" dirty="0" smtClean="0"/>
              <a:t>各</a:t>
            </a:r>
            <a:r>
              <a:rPr lang="zh-CN" altLang="zh-CN" sz="2400" dirty="0"/>
              <a:t>学院公布考核方案（包括具体要求、方式、时间、地点）→学生填写申请表（可申请参加多个专业的考核）→学院组织专业考核→公布考核结果并在学生申请表签字</a:t>
            </a:r>
            <a:r>
              <a:rPr lang="zh-CN" altLang="zh-CN" sz="2400" dirty="0" smtClean="0"/>
              <a:t>盖章</a:t>
            </a:r>
            <a:r>
              <a:rPr lang="zh-CN" altLang="zh-CN" sz="2400" dirty="0"/>
              <a:t>→学生签字确认→学院公示→上报教务处审核→全校公示→报学校审批</a:t>
            </a:r>
            <a:r>
              <a:rPr lang="zh-CN" altLang="zh-CN" sz="2400" dirty="0" smtClean="0"/>
              <a:t>。</a:t>
            </a:r>
            <a:endParaRPr lang="en-US" altLang="zh-CN" sz="2400" dirty="0" smtClean="0"/>
          </a:p>
          <a:p>
            <a:r>
              <a:rPr lang="zh-CN" altLang="en-US" sz="2400" b="1" dirty="0">
                <a:solidFill>
                  <a:srgbClr val="FF0000"/>
                </a:solidFill>
              </a:rPr>
              <a:t>转</a:t>
            </a:r>
            <a:r>
              <a:rPr lang="zh-CN" altLang="en-US" sz="2400" b="1" dirty="0" smtClean="0">
                <a:solidFill>
                  <a:srgbClr val="FF0000"/>
                </a:solidFill>
              </a:rPr>
              <a:t>专业只有一次机会！！！大类分流不属于转专业！！！转专业必须退出创培班。</a:t>
            </a:r>
            <a:endParaRPr lang="zh-CN" altLang="zh-CN" sz="2400" b="1"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154920" y="269672"/>
            <a:ext cx="108376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本科专业介绍和录取分数线查询方式</a:t>
            </a:r>
            <a:endParaRPr kumimoji="1" lang="zh-CN"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8672" y="1945193"/>
            <a:ext cx="247650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333006" y="5182878"/>
            <a:ext cx="3600400" cy="1200329"/>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转专业需要查询对应专业历年最低录取分数线可以在招生微信小程序中查询</a:t>
            </a:r>
            <a:endParaRPr lang="zh-CN" altLang="en-US" sz="2400" b="1" dirty="0">
              <a:latin typeface="黑体" panose="02010609060101010101" pitchFamily="49" charset="-122"/>
              <a:ea typeface="黑体" panose="02010609060101010101" pitchFamily="49" charset="-122"/>
            </a:endParaRP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8560" y="1196752"/>
            <a:ext cx="2434917" cy="5255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椭圆 6"/>
          <p:cNvSpPr/>
          <p:nvPr/>
        </p:nvSpPr>
        <p:spPr>
          <a:xfrm>
            <a:off x="7686018" y="3111819"/>
            <a:ext cx="648072"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compatLnSpc="1">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ChangeArrowheads="1"/>
          </p:cNvSpPr>
          <p:nvPr/>
        </p:nvSpPr>
        <p:spPr bwMode="auto">
          <a:xfrm>
            <a:off x="154920" y="269672"/>
            <a:ext cx="99015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广西大学本科教学依托学科及现状</a:t>
            </a:r>
            <a:endParaRPr kumimoji="1" lang="zh-CN"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479376" y="1268760"/>
            <a:ext cx="11377264" cy="4893647"/>
          </a:xfrm>
          <a:prstGeom prst="rect">
            <a:avLst/>
          </a:prstGeom>
        </p:spPr>
        <p:txBody>
          <a:bodyPr wrap="square">
            <a:spAutoFit/>
          </a:bodyPr>
          <a:lstStyle/>
          <a:p>
            <a:pPr marL="457200" indent="-457200">
              <a:buFont typeface="+mj-lt"/>
              <a:buAutoNum type="arabicPeriod"/>
            </a:pPr>
            <a:r>
              <a:rPr lang="zh-CN" altLang="en-US" sz="2400" b="1" dirty="0"/>
              <a:t>总共</a:t>
            </a:r>
            <a:r>
              <a:rPr lang="en-US" altLang="zh-CN" sz="2400" b="1" dirty="0"/>
              <a:t>38</a:t>
            </a:r>
            <a:r>
              <a:rPr lang="zh-CN" altLang="en-US" sz="2400" b="1" dirty="0"/>
              <a:t>个一级学科，涵盖哲、经、法、教、文、理、工、农、医、管、艺等</a:t>
            </a:r>
            <a:r>
              <a:rPr lang="en-US" altLang="zh-CN" sz="2400" b="1" dirty="0"/>
              <a:t>11</a:t>
            </a:r>
            <a:r>
              <a:rPr lang="zh-CN" altLang="en-US" sz="2400" b="1" dirty="0"/>
              <a:t>大门类，一级学科博士学位授权点 </a:t>
            </a:r>
            <a:r>
              <a:rPr lang="en-US" altLang="zh-CN" sz="2400" b="1" dirty="0"/>
              <a:t>19</a:t>
            </a:r>
            <a:r>
              <a:rPr lang="zh-CN" altLang="en-US" sz="2400" b="1" dirty="0"/>
              <a:t>个，博士后科研流动站  </a:t>
            </a:r>
            <a:r>
              <a:rPr lang="en-US" altLang="zh-CN" sz="2400" b="1" dirty="0"/>
              <a:t>14</a:t>
            </a:r>
            <a:r>
              <a:rPr lang="zh-CN" altLang="en-US" sz="2400" b="1" dirty="0"/>
              <a:t>个。</a:t>
            </a:r>
          </a:p>
          <a:p>
            <a:pPr marL="457200" indent="-457200">
              <a:buFont typeface="+mj-lt"/>
              <a:buAutoNum type="arabicPeriod"/>
            </a:pPr>
            <a:r>
              <a:rPr lang="zh-CN" altLang="en-US" sz="2400" b="1" dirty="0">
                <a:solidFill>
                  <a:srgbClr val="FF0000"/>
                </a:solidFill>
              </a:rPr>
              <a:t>进入</a:t>
            </a:r>
            <a:r>
              <a:rPr lang="en-US" altLang="zh-CN" sz="2400" b="1" dirty="0">
                <a:solidFill>
                  <a:srgbClr val="FF0000"/>
                </a:solidFill>
              </a:rPr>
              <a:t>ESI</a:t>
            </a:r>
            <a:r>
              <a:rPr lang="zh-CN" altLang="en-US" sz="2400" b="1" dirty="0">
                <a:solidFill>
                  <a:srgbClr val="FF0000"/>
                </a:solidFill>
              </a:rPr>
              <a:t>全球排名前</a:t>
            </a:r>
            <a:r>
              <a:rPr lang="en-US" altLang="zh-CN" sz="2400" b="1" dirty="0">
                <a:solidFill>
                  <a:srgbClr val="FF0000"/>
                </a:solidFill>
              </a:rPr>
              <a:t>1‰</a:t>
            </a:r>
            <a:r>
              <a:rPr lang="zh-CN" altLang="en-US" sz="2400" b="1" dirty="0">
                <a:solidFill>
                  <a:srgbClr val="FF0000"/>
                </a:solidFill>
              </a:rPr>
              <a:t>学科 </a:t>
            </a:r>
            <a:r>
              <a:rPr lang="en-US" altLang="zh-CN" sz="2400" b="1" dirty="0" smtClean="0">
                <a:solidFill>
                  <a:srgbClr val="FF0000"/>
                </a:solidFill>
              </a:rPr>
              <a:t>2</a:t>
            </a:r>
            <a:r>
              <a:rPr lang="zh-CN" altLang="en-US" sz="2400" b="1" dirty="0" smtClean="0">
                <a:solidFill>
                  <a:srgbClr val="FF0000"/>
                </a:solidFill>
              </a:rPr>
              <a:t>个。</a:t>
            </a:r>
            <a:endParaRPr lang="zh-CN" altLang="en-US" sz="2400" b="1" dirty="0">
              <a:solidFill>
                <a:srgbClr val="FF0000"/>
              </a:solidFill>
            </a:endParaRPr>
          </a:p>
          <a:p>
            <a:pPr marL="457200" indent="-457200">
              <a:buFont typeface="+mj-lt"/>
              <a:buAutoNum type="arabicPeriod"/>
            </a:pPr>
            <a:r>
              <a:rPr lang="zh-CN" altLang="en-US" sz="2400" b="1" dirty="0">
                <a:solidFill>
                  <a:srgbClr val="FF0000"/>
                </a:solidFill>
              </a:rPr>
              <a:t>进入</a:t>
            </a:r>
            <a:r>
              <a:rPr lang="en-US" altLang="zh-CN" sz="2400" b="1" dirty="0">
                <a:solidFill>
                  <a:srgbClr val="FF0000"/>
                </a:solidFill>
              </a:rPr>
              <a:t>ESI</a:t>
            </a:r>
            <a:r>
              <a:rPr lang="zh-CN" altLang="en-US" sz="2400" b="1" dirty="0">
                <a:solidFill>
                  <a:srgbClr val="FF0000"/>
                </a:solidFill>
              </a:rPr>
              <a:t>全球前</a:t>
            </a:r>
            <a:r>
              <a:rPr lang="en-US" altLang="zh-CN" sz="2400" b="1" dirty="0">
                <a:solidFill>
                  <a:srgbClr val="FF0000"/>
                </a:solidFill>
              </a:rPr>
              <a:t>1%</a:t>
            </a:r>
            <a:r>
              <a:rPr lang="zh-CN" altLang="en-US" sz="2400" b="1" dirty="0">
                <a:solidFill>
                  <a:srgbClr val="FF0000"/>
                </a:solidFill>
              </a:rPr>
              <a:t>学科</a:t>
            </a:r>
            <a:r>
              <a:rPr lang="en-US" altLang="zh-CN" sz="2400" b="1" dirty="0">
                <a:solidFill>
                  <a:srgbClr val="FF0000"/>
                </a:solidFill>
              </a:rPr>
              <a:t>12</a:t>
            </a:r>
            <a:r>
              <a:rPr lang="zh-CN" altLang="en-US" sz="2400" b="1" dirty="0">
                <a:solidFill>
                  <a:srgbClr val="FF0000"/>
                </a:solidFill>
              </a:rPr>
              <a:t>个：</a:t>
            </a:r>
            <a:r>
              <a:rPr lang="zh-CN" altLang="en-US" sz="2400" b="1" dirty="0"/>
              <a:t>工程学、材料科学、农业科学、植物与动物科学、化学、环境</a:t>
            </a:r>
            <a:r>
              <a:rPr lang="en-US" altLang="zh-CN" sz="2400" b="1" dirty="0"/>
              <a:t>/</a:t>
            </a:r>
            <a:r>
              <a:rPr lang="zh-CN" altLang="en-US" sz="2400" b="1" dirty="0"/>
              <a:t>生态学、生物与生物化学、地球科学、计算机科学、社会科学总论、物理学及微生物学共</a:t>
            </a:r>
            <a:r>
              <a:rPr lang="en-US" altLang="zh-CN" sz="2400" b="1" dirty="0"/>
              <a:t>12</a:t>
            </a:r>
            <a:r>
              <a:rPr lang="zh-CN" altLang="en-US" sz="2400" b="1" dirty="0"/>
              <a:t>个学科进入</a:t>
            </a:r>
            <a:r>
              <a:rPr lang="en-US" altLang="zh-CN" sz="2400" b="1" dirty="0"/>
              <a:t>ESI</a:t>
            </a:r>
            <a:r>
              <a:rPr lang="zh-CN" altLang="en-US" sz="2400" b="1" dirty="0"/>
              <a:t>全球前</a:t>
            </a:r>
            <a:r>
              <a:rPr lang="en-US" altLang="zh-CN" sz="2400" b="1" dirty="0"/>
              <a:t>1%</a:t>
            </a:r>
            <a:r>
              <a:rPr lang="zh-CN" altLang="en-US" sz="2400" b="1" dirty="0"/>
              <a:t>，其中</a:t>
            </a:r>
            <a:r>
              <a:rPr lang="zh-CN" altLang="en-US" sz="2400" b="1" dirty="0" smtClean="0"/>
              <a:t>工程学、材料科学进入</a:t>
            </a:r>
            <a:r>
              <a:rPr lang="en-US" altLang="zh-CN" sz="2400" b="1" dirty="0"/>
              <a:t>ESI</a:t>
            </a:r>
            <a:r>
              <a:rPr lang="zh-CN" altLang="en-US" sz="2400" b="1" dirty="0"/>
              <a:t>全球排名前</a:t>
            </a:r>
            <a:r>
              <a:rPr lang="en-US" altLang="zh-CN" sz="2400" b="1" dirty="0"/>
              <a:t>1‰</a:t>
            </a:r>
            <a:r>
              <a:rPr lang="zh-CN" altLang="en-US" sz="2400" b="1" dirty="0" smtClean="0"/>
              <a:t>。</a:t>
            </a:r>
            <a:endParaRPr lang="en-US" altLang="zh-CN" sz="2400" b="1" dirty="0" smtClean="0"/>
          </a:p>
          <a:p>
            <a:pPr marL="457200" indent="-457200">
              <a:buFont typeface="+mj-lt"/>
              <a:buAutoNum type="arabicPeriod"/>
            </a:pPr>
            <a:r>
              <a:rPr lang="zh-CN" altLang="en-US" sz="2400" b="1" dirty="0" smtClean="0">
                <a:solidFill>
                  <a:srgbClr val="FF0000"/>
                </a:solidFill>
              </a:rPr>
              <a:t>世界</a:t>
            </a:r>
            <a:r>
              <a:rPr lang="zh-CN" altLang="en-US" sz="2400" b="1" dirty="0">
                <a:solidFill>
                  <a:srgbClr val="FF0000"/>
                </a:solidFill>
              </a:rPr>
              <a:t>一流建设学科：</a:t>
            </a:r>
            <a:r>
              <a:rPr lang="zh-CN" altLang="en-US" sz="2400" b="1" dirty="0"/>
              <a:t>土木工程。</a:t>
            </a:r>
          </a:p>
          <a:p>
            <a:pPr marL="457200" indent="-457200">
              <a:buFont typeface="+mj-lt"/>
              <a:buAutoNum type="arabicPeriod"/>
            </a:pPr>
            <a:r>
              <a:rPr lang="zh-CN" altLang="en-US" sz="2400" b="1" dirty="0">
                <a:solidFill>
                  <a:srgbClr val="FF0000"/>
                </a:solidFill>
              </a:rPr>
              <a:t>部区（省）合建一流学科群：</a:t>
            </a:r>
            <a:r>
              <a:rPr lang="zh-CN" altLang="en-US" sz="2400" b="1" dirty="0"/>
              <a:t>土木工程与先进材料学科群、应用经济学与现代服务业学科群。</a:t>
            </a:r>
          </a:p>
          <a:p>
            <a:pPr marL="457200" indent="-457200">
              <a:buFont typeface="+mj-lt"/>
              <a:buAutoNum type="arabicPeriod"/>
            </a:pPr>
            <a:r>
              <a:rPr lang="zh-CN" altLang="en-US" sz="2400" b="1" dirty="0">
                <a:solidFill>
                  <a:srgbClr val="FF0000"/>
                </a:solidFill>
              </a:rPr>
              <a:t>广西一流学科</a:t>
            </a:r>
            <a:r>
              <a:rPr lang="en-US" altLang="zh-CN" sz="2400" b="1" dirty="0">
                <a:solidFill>
                  <a:srgbClr val="FF0000"/>
                </a:solidFill>
              </a:rPr>
              <a:t>A</a:t>
            </a:r>
            <a:r>
              <a:rPr lang="zh-CN" altLang="en-US" sz="2400" b="1" dirty="0">
                <a:solidFill>
                  <a:srgbClr val="FF0000"/>
                </a:solidFill>
              </a:rPr>
              <a:t>类：</a:t>
            </a:r>
            <a:r>
              <a:rPr lang="zh-CN" altLang="en-US" sz="2400" b="1" dirty="0"/>
              <a:t>土木工程、轻工技术与工程、生物学、应用经济学。</a:t>
            </a:r>
          </a:p>
          <a:p>
            <a:pPr marL="457200" indent="-457200">
              <a:buFont typeface="+mj-lt"/>
              <a:buAutoNum type="arabicPeriod"/>
            </a:pPr>
            <a:r>
              <a:rPr lang="zh-CN" altLang="en-US" sz="2400" b="1" dirty="0">
                <a:solidFill>
                  <a:srgbClr val="FF0000"/>
                </a:solidFill>
              </a:rPr>
              <a:t>广西一流学科</a:t>
            </a:r>
            <a:r>
              <a:rPr lang="en-US" altLang="zh-CN" sz="2400" b="1" dirty="0">
                <a:solidFill>
                  <a:srgbClr val="FF0000"/>
                </a:solidFill>
              </a:rPr>
              <a:t>B</a:t>
            </a:r>
            <a:r>
              <a:rPr lang="zh-CN" altLang="en-US" sz="2400" b="1" dirty="0">
                <a:solidFill>
                  <a:srgbClr val="FF0000"/>
                </a:solidFill>
              </a:rPr>
              <a:t>类：</a:t>
            </a:r>
            <a:r>
              <a:rPr lang="zh-CN" altLang="en-US" sz="2400" b="1" dirty="0"/>
              <a:t>马克思主义理论、数学、物理学、材料科学与工程、电气工程、化学工程与技术、作物学、畜牧学。</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转专业</a:t>
            </a:r>
            <a:r>
              <a:rPr lang="zh-CN" altLang="en-US" sz="3600" i="0" u="none" dirty="0">
                <a:solidFill>
                  <a:prstClr val="white"/>
                </a:solidFill>
                <a:latin typeface="微软雅黑" panose="020B0503020204020204" pitchFamily="34" charset="-122"/>
                <a:ea typeface="微软雅黑" panose="020B0503020204020204" pitchFamily="34" charset="-122"/>
              </a:rPr>
              <a:t>举例</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623392" y="1700808"/>
            <a:ext cx="1728192" cy="4154984"/>
          </a:xfrm>
          <a:prstGeom prst="rect">
            <a:avLst/>
          </a:prstGeom>
        </p:spPr>
        <p:txBody>
          <a:bodyPr wrap="square">
            <a:spAutoFit/>
          </a:bodyPr>
          <a:lstStyle/>
          <a:p>
            <a:r>
              <a:rPr lang="zh-CN" altLang="en-US" sz="2400" b="1" dirty="0" smtClean="0">
                <a:solidFill>
                  <a:srgbClr val="FF0000"/>
                </a:solidFill>
              </a:rPr>
              <a:t>举例</a:t>
            </a:r>
            <a:r>
              <a:rPr lang="en-US" altLang="zh-CN" sz="2400" b="1" dirty="0" smtClean="0">
                <a:solidFill>
                  <a:srgbClr val="FF0000"/>
                </a:solidFill>
              </a:rPr>
              <a:t>1</a:t>
            </a:r>
            <a:r>
              <a:rPr lang="zh-CN" altLang="en-US" sz="2400" b="1" dirty="0" smtClean="0">
                <a:solidFill>
                  <a:srgbClr val="FF0000"/>
                </a:solidFill>
              </a:rPr>
              <a:t>：</a:t>
            </a:r>
            <a:r>
              <a:rPr lang="zh-CN" altLang="en-US" sz="2400" dirty="0"/>
              <a:t>李</a:t>
            </a:r>
            <a:r>
              <a:rPr lang="zh-CN" altLang="en-US" sz="2400" dirty="0" smtClean="0"/>
              <a:t>某加权平均分</a:t>
            </a:r>
            <a:r>
              <a:rPr lang="en-US" altLang="zh-CN" sz="2400" dirty="0" smtClean="0"/>
              <a:t>86.7</a:t>
            </a:r>
            <a:r>
              <a:rPr lang="zh-CN" altLang="en-US" sz="2400" dirty="0" smtClean="0"/>
              <a:t>，所在专业总共</a:t>
            </a:r>
            <a:r>
              <a:rPr lang="en-US" altLang="zh-CN" sz="2400" dirty="0" smtClean="0"/>
              <a:t>95</a:t>
            </a:r>
            <a:r>
              <a:rPr lang="zh-CN" altLang="en-US" sz="2400" dirty="0" smtClean="0"/>
              <a:t>人，其专业排名</a:t>
            </a:r>
            <a:r>
              <a:rPr lang="en-US" altLang="zh-CN" sz="2400" dirty="0"/>
              <a:t>9</a:t>
            </a:r>
            <a:r>
              <a:rPr lang="zh-CN" altLang="en-US" sz="2400" dirty="0" smtClean="0"/>
              <a:t>，专业排名</a:t>
            </a:r>
            <a:r>
              <a:rPr lang="en-US" altLang="zh-CN" sz="2400" dirty="0" smtClean="0"/>
              <a:t>10.52%</a:t>
            </a:r>
            <a:r>
              <a:rPr lang="zh-CN" altLang="en-US" sz="2400" dirty="0" smtClean="0"/>
              <a:t>，成绩排名不够前</a:t>
            </a:r>
            <a:r>
              <a:rPr lang="en-US" altLang="zh-CN" sz="2400" dirty="0" smtClean="0"/>
              <a:t>10%</a:t>
            </a:r>
            <a:r>
              <a:rPr lang="zh-CN" altLang="en-US" sz="2400" dirty="0" smtClean="0"/>
              <a:t>，</a:t>
            </a:r>
            <a:r>
              <a:rPr lang="zh-CN" altLang="en-US" sz="2400" b="1" dirty="0" smtClean="0">
                <a:solidFill>
                  <a:srgbClr val="FF0000"/>
                </a:solidFill>
              </a:rPr>
              <a:t>不允许低转高。</a:t>
            </a:r>
            <a:endParaRPr lang="zh-CN" altLang="zh-CN" sz="2400" b="1" dirty="0">
              <a:solidFill>
                <a:srgbClr val="FF0000"/>
              </a:solidFill>
            </a:endParaRPr>
          </a:p>
        </p:txBody>
      </p:sp>
      <p:sp>
        <p:nvSpPr>
          <p:cNvPr id="6" name="矩形 5"/>
          <p:cNvSpPr/>
          <p:nvPr/>
        </p:nvSpPr>
        <p:spPr>
          <a:xfrm>
            <a:off x="2569568" y="1709976"/>
            <a:ext cx="1728192" cy="4154984"/>
          </a:xfrm>
          <a:prstGeom prst="rect">
            <a:avLst/>
          </a:prstGeom>
        </p:spPr>
        <p:txBody>
          <a:bodyPr wrap="square">
            <a:spAutoFit/>
          </a:bodyPr>
          <a:lstStyle/>
          <a:p>
            <a:r>
              <a:rPr lang="zh-CN" altLang="en-US" sz="2400" b="1" dirty="0" smtClean="0">
                <a:solidFill>
                  <a:srgbClr val="FF0000"/>
                </a:solidFill>
              </a:rPr>
              <a:t>举例</a:t>
            </a:r>
            <a:r>
              <a:rPr lang="en-US" altLang="zh-CN" sz="2400" b="1" dirty="0">
                <a:solidFill>
                  <a:srgbClr val="FF0000"/>
                </a:solidFill>
              </a:rPr>
              <a:t>2</a:t>
            </a:r>
            <a:r>
              <a:rPr lang="zh-CN" altLang="en-US" sz="2400" b="1" dirty="0" smtClean="0">
                <a:solidFill>
                  <a:srgbClr val="FF0000"/>
                </a:solidFill>
              </a:rPr>
              <a:t>：</a:t>
            </a:r>
            <a:r>
              <a:rPr lang="zh-CN" altLang="en-US" sz="2400" dirty="0" smtClean="0"/>
              <a:t>黄某加权平均分</a:t>
            </a:r>
            <a:r>
              <a:rPr lang="en-US" altLang="zh-CN" sz="2400" dirty="0" smtClean="0"/>
              <a:t>88</a:t>
            </a:r>
            <a:r>
              <a:rPr lang="zh-CN" altLang="en-US" sz="2400" dirty="0" smtClean="0"/>
              <a:t>，所在专业总共</a:t>
            </a:r>
            <a:r>
              <a:rPr lang="en-US" altLang="zh-CN" sz="2400" dirty="0" smtClean="0"/>
              <a:t>100</a:t>
            </a:r>
            <a:r>
              <a:rPr lang="zh-CN" altLang="en-US" sz="2400" dirty="0" smtClean="0"/>
              <a:t>人，其专业排名</a:t>
            </a:r>
            <a:r>
              <a:rPr lang="en-US" altLang="zh-CN" sz="2400" dirty="0" smtClean="0"/>
              <a:t>8</a:t>
            </a:r>
            <a:r>
              <a:rPr lang="zh-CN" altLang="en-US" sz="2400" dirty="0" smtClean="0"/>
              <a:t>，成绩排名前</a:t>
            </a:r>
            <a:r>
              <a:rPr lang="en-US" altLang="zh-CN" sz="2400" dirty="0" smtClean="0"/>
              <a:t>10%</a:t>
            </a:r>
            <a:r>
              <a:rPr lang="zh-CN" altLang="en-US" sz="2400" dirty="0" smtClean="0"/>
              <a:t>，但是有一门网课挂掉了，</a:t>
            </a:r>
            <a:r>
              <a:rPr lang="zh-CN" altLang="en-US" sz="2400" b="1" dirty="0" smtClean="0">
                <a:solidFill>
                  <a:srgbClr val="FF0000"/>
                </a:solidFill>
              </a:rPr>
              <a:t>不允许低转高。</a:t>
            </a:r>
            <a:endParaRPr lang="zh-CN" altLang="zh-CN" sz="2400" b="1" dirty="0">
              <a:solidFill>
                <a:srgbClr val="FF0000"/>
              </a:solidFill>
            </a:endParaRPr>
          </a:p>
        </p:txBody>
      </p:sp>
      <p:sp>
        <p:nvSpPr>
          <p:cNvPr id="7" name="矩形 6"/>
          <p:cNvSpPr/>
          <p:nvPr/>
        </p:nvSpPr>
        <p:spPr>
          <a:xfrm>
            <a:off x="4511200" y="1700808"/>
            <a:ext cx="3673032" cy="4154984"/>
          </a:xfrm>
          <a:prstGeom prst="rect">
            <a:avLst/>
          </a:prstGeom>
        </p:spPr>
        <p:txBody>
          <a:bodyPr wrap="square">
            <a:spAutoFit/>
          </a:bodyPr>
          <a:lstStyle/>
          <a:p>
            <a:r>
              <a:rPr lang="zh-CN" altLang="en-US" sz="2400" b="1" dirty="0" smtClean="0">
                <a:solidFill>
                  <a:srgbClr val="FF0000"/>
                </a:solidFill>
              </a:rPr>
              <a:t>举例</a:t>
            </a:r>
            <a:r>
              <a:rPr lang="en-US" altLang="zh-CN" sz="2400" b="1" dirty="0" smtClean="0">
                <a:solidFill>
                  <a:srgbClr val="FF0000"/>
                </a:solidFill>
              </a:rPr>
              <a:t>3</a:t>
            </a:r>
            <a:r>
              <a:rPr lang="zh-CN" altLang="en-US" sz="2400" b="1" dirty="0" smtClean="0">
                <a:solidFill>
                  <a:srgbClr val="FF0000"/>
                </a:solidFill>
              </a:rPr>
              <a:t>：</a:t>
            </a:r>
            <a:r>
              <a:rPr lang="zh-CN" altLang="en-US" sz="2400" dirty="0"/>
              <a:t>陈</a:t>
            </a:r>
            <a:r>
              <a:rPr lang="zh-CN" altLang="en-US" sz="2400" dirty="0" smtClean="0"/>
              <a:t>某加权平均分</a:t>
            </a:r>
            <a:r>
              <a:rPr lang="en-US" altLang="zh-CN" sz="2400" dirty="0" smtClean="0"/>
              <a:t>91</a:t>
            </a:r>
            <a:r>
              <a:rPr lang="zh-CN" altLang="en-US" sz="2400" dirty="0" smtClean="0"/>
              <a:t>，所在专业总共</a:t>
            </a:r>
            <a:r>
              <a:rPr lang="en-US" altLang="zh-CN" sz="2400" dirty="0" smtClean="0"/>
              <a:t>100</a:t>
            </a:r>
            <a:r>
              <a:rPr lang="zh-CN" altLang="en-US" sz="2400" dirty="0" smtClean="0"/>
              <a:t>人，其专业排名</a:t>
            </a:r>
            <a:r>
              <a:rPr lang="en-US" altLang="zh-CN" sz="2400" dirty="0" smtClean="0"/>
              <a:t>6</a:t>
            </a:r>
            <a:r>
              <a:rPr lang="zh-CN" altLang="en-US" sz="2400" dirty="0" smtClean="0"/>
              <a:t>，成绩排名前</a:t>
            </a:r>
            <a:r>
              <a:rPr lang="en-US" altLang="zh-CN" sz="2400" dirty="0" smtClean="0"/>
              <a:t>10%</a:t>
            </a:r>
            <a:r>
              <a:rPr lang="zh-CN" altLang="en-US" sz="2400" dirty="0" smtClean="0"/>
              <a:t>，其所在省份当年高考成绩</a:t>
            </a:r>
            <a:r>
              <a:rPr lang="en-US" altLang="zh-CN" sz="2400" dirty="0" smtClean="0"/>
              <a:t>550</a:t>
            </a:r>
            <a:r>
              <a:rPr lang="zh-CN" altLang="en-US" sz="2400" dirty="0"/>
              <a:t>，电气工程及其自动化专业</a:t>
            </a:r>
            <a:r>
              <a:rPr lang="zh-CN" altLang="en-US" sz="2400" dirty="0" smtClean="0"/>
              <a:t>录取最低分</a:t>
            </a:r>
            <a:r>
              <a:rPr lang="en-US" altLang="zh-CN" sz="2400" dirty="0" smtClean="0"/>
              <a:t>598</a:t>
            </a:r>
            <a:r>
              <a:rPr lang="zh-CN" altLang="en-US" sz="2400" dirty="0" smtClean="0"/>
              <a:t>分，陈某最终按照转专业管理办法加分后</a:t>
            </a:r>
            <a:r>
              <a:rPr lang="en-US" altLang="zh-CN" sz="2400" dirty="0" smtClean="0"/>
              <a:t>550(1+7%)=588.5</a:t>
            </a:r>
            <a:r>
              <a:rPr lang="zh-CN" altLang="en-US" sz="2400" dirty="0" smtClean="0"/>
              <a:t>，没有超过</a:t>
            </a:r>
            <a:r>
              <a:rPr lang="en-US" altLang="zh-CN" sz="2400" dirty="0" smtClean="0"/>
              <a:t>598</a:t>
            </a:r>
            <a:r>
              <a:rPr lang="zh-CN" altLang="en-US" sz="2400" dirty="0" smtClean="0"/>
              <a:t>，不能转到</a:t>
            </a:r>
            <a:r>
              <a:rPr lang="zh-CN" altLang="en-US" sz="2400" b="1" dirty="0" smtClean="0">
                <a:solidFill>
                  <a:srgbClr val="FF0000"/>
                </a:solidFill>
              </a:rPr>
              <a:t>电气工程及自动化专业。</a:t>
            </a:r>
            <a:endParaRPr lang="zh-CN" altLang="zh-CN" sz="2400" b="1" dirty="0">
              <a:solidFill>
                <a:srgbClr val="FF0000"/>
              </a:solidFill>
            </a:endParaRPr>
          </a:p>
        </p:txBody>
      </p:sp>
      <p:sp>
        <p:nvSpPr>
          <p:cNvPr id="8" name="矩形 7"/>
          <p:cNvSpPr/>
          <p:nvPr/>
        </p:nvSpPr>
        <p:spPr>
          <a:xfrm>
            <a:off x="8184232" y="1688664"/>
            <a:ext cx="3673032" cy="3785652"/>
          </a:xfrm>
          <a:prstGeom prst="rect">
            <a:avLst/>
          </a:prstGeom>
        </p:spPr>
        <p:txBody>
          <a:bodyPr wrap="square">
            <a:spAutoFit/>
          </a:bodyPr>
          <a:lstStyle/>
          <a:p>
            <a:r>
              <a:rPr lang="zh-CN" altLang="en-US" sz="2400" b="1" dirty="0" smtClean="0">
                <a:solidFill>
                  <a:srgbClr val="FF0000"/>
                </a:solidFill>
              </a:rPr>
              <a:t>举例</a:t>
            </a:r>
            <a:r>
              <a:rPr lang="en-US" altLang="zh-CN" sz="2400" b="1" dirty="0">
                <a:solidFill>
                  <a:srgbClr val="FF0000"/>
                </a:solidFill>
              </a:rPr>
              <a:t>4</a:t>
            </a:r>
            <a:r>
              <a:rPr lang="zh-CN" altLang="en-US" sz="2400" b="1" dirty="0" smtClean="0">
                <a:solidFill>
                  <a:srgbClr val="FF0000"/>
                </a:solidFill>
              </a:rPr>
              <a:t>：</a:t>
            </a:r>
            <a:r>
              <a:rPr lang="zh-CN" altLang="en-US" sz="2400" dirty="0" smtClean="0"/>
              <a:t>赖某征兵入伍</a:t>
            </a:r>
            <a:r>
              <a:rPr lang="en-US" altLang="zh-CN" sz="2400" dirty="0" smtClean="0"/>
              <a:t>2</a:t>
            </a:r>
            <a:r>
              <a:rPr lang="zh-CN" altLang="en-US" sz="2400" dirty="0" smtClean="0"/>
              <a:t>年，其所在省份当年高考成绩</a:t>
            </a:r>
            <a:r>
              <a:rPr lang="en-US" altLang="zh-CN" sz="2400" dirty="0" smtClean="0"/>
              <a:t>560</a:t>
            </a:r>
            <a:r>
              <a:rPr lang="zh-CN" altLang="en-US" sz="2400" dirty="0"/>
              <a:t>，电气工程及其自动化专业</a:t>
            </a:r>
            <a:r>
              <a:rPr lang="zh-CN" altLang="en-US" sz="2400" dirty="0" smtClean="0"/>
              <a:t>录取最低分</a:t>
            </a:r>
            <a:r>
              <a:rPr lang="en-US" altLang="zh-CN" sz="2400" dirty="0" smtClean="0"/>
              <a:t>598</a:t>
            </a:r>
            <a:r>
              <a:rPr lang="zh-CN" altLang="en-US" sz="2400" dirty="0" smtClean="0"/>
              <a:t>分，赖某在入伍期间没有获得任何荣誉，退伍后最终按照转专业管理办法加分后</a:t>
            </a:r>
            <a:r>
              <a:rPr lang="en-US" altLang="zh-CN" sz="2400" dirty="0" smtClean="0"/>
              <a:t>560(1+4%)=582.4</a:t>
            </a:r>
            <a:r>
              <a:rPr lang="zh-CN" altLang="en-US" sz="2400" dirty="0" smtClean="0"/>
              <a:t>，没有超过</a:t>
            </a:r>
            <a:r>
              <a:rPr lang="en-US" altLang="zh-CN" sz="2400" dirty="0" smtClean="0"/>
              <a:t>598</a:t>
            </a:r>
            <a:r>
              <a:rPr lang="zh-CN" altLang="en-US" sz="2400" dirty="0" smtClean="0"/>
              <a:t>，</a:t>
            </a:r>
            <a:r>
              <a:rPr lang="zh-CN" altLang="en-US" sz="2400" b="1" dirty="0">
                <a:solidFill>
                  <a:srgbClr val="FF0000"/>
                </a:solidFill>
              </a:rPr>
              <a:t>不能转到</a:t>
            </a:r>
            <a:r>
              <a:rPr lang="zh-CN" altLang="en-US" sz="2400" b="1" dirty="0" smtClean="0">
                <a:solidFill>
                  <a:srgbClr val="FF0000"/>
                </a:solidFill>
              </a:rPr>
              <a:t>电气工程及自动化专业。</a:t>
            </a:r>
            <a:endParaRPr lang="zh-CN" altLang="zh-CN" sz="2400" b="1"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83579" y="2575759"/>
          <a:ext cx="4748907" cy="2668164"/>
        </p:xfrm>
        <a:graphic>
          <a:graphicData uri="http://schemas.openxmlformats.org/drawingml/2006/table">
            <a:tbl>
              <a:tblPr>
                <a:tableStyleId>{69C7853C-536D-4A76-A0AE-DD22124D55A5}</a:tableStyleId>
              </a:tblPr>
              <a:tblGrid>
                <a:gridCol w="1049912">
                  <a:extLst>
                    <a:ext uri="{9D8B030D-6E8A-4147-A177-3AD203B41FA5}">
                      <a16:colId xmlns:a16="http://schemas.microsoft.com/office/drawing/2014/main" xmlns="" val="20000"/>
                    </a:ext>
                  </a:extLst>
                </a:gridCol>
                <a:gridCol w="1864190">
                  <a:extLst>
                    <a:ext uri="{9D8B030D-6E8A-4147-A177-3AD203B41FA5}">
                      <a16:colId xmlns:a16="http://schemas.microsoft.com/office/drawing/2014/main" xmlns="" val="20001"/>
                    </a:ext>
                  </a:extLst>
                </a:gridCol>
                <a:gridCol w="1834805">
                  <a:extLst>
                    <a:ext uri="{9D8B030D-6E8A-4147-A177-3AD203B41FA5}">
                      <a16:colId xmlns:a16="http://schemas.microsoft.com/office/drawing/2014/main" xmlns="" val="20002"/>
                    </a:ext>
                  </a:extLst>
                </a:gridCol>
              </a:tblGrid>
              <a:tr h="904102">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zh-CN" altLang="en-US" sz="2000" u="none" strike="noStrike" dirty="0">
                          <a:effectLst/>
                        </a:rPr>
                        <a:t>年份</a:t>
                      </a:r>
                      <a:endParaRPr lang="zh-CN" altLang="en-US" sz="2000" b="1" i="0" u="none" strike="noStrike" dirty="0">
                        <a:solidFill>
                          <a:srgbClr val="FFFF00"/>
                        </a:solidFill>
                        <a:effectLst/>
                        <a:latin typeface="宋体" panose="02010600030101010101" pitchFamily="2" charset="-122"/>
                        <a:ea typeface="宋体" panose="02010600030101010101" pitchFamily="2" charset="-122"/>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zh-CN" altLang="en-US" sz="2000" u="none" strike="noStrike" dirty="0">
                          <a:effectLst/>
                        </a:rPr>
                        <a:t>转专业计划数</a:t>
                      </a:r>
                      <a:endParaRPr lang="zh-CN" altLang="en-US" sz="2000" b="1" i="0" u="none" strike="noStrike" dirty="0">
                        <a:solidFill>
                          <a:srgbClr val="FFFF00"/>
                        </a:solidFill>
                        <a:effectLst/>
                        <a:latin typeface="宋体" panose="02010600030101010101" pitchFamily="2" charset="-122"/>
                        <a:ea typeface="宋体" panose="02010600030101010101" pitchFamily="2" charset="-122"/>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zh-CN" altLang="en-US" sz="2000" u="none" strike="noStrike" dirty="0">
                          <a:effectLst/>
                        </a:rPr>
                        <a:t>实际转专业人数</a:t>
                      </a:r>
                      <a:endParaRPr lang="zh-CN" altLang="en-US" sz="2000" b="1" i="0" u="none" strike="noStrike" dirty="0">
                        <a:solidFill>
                          <a:srgbClr val="FFFF00"/>
                        </a:solidFill>
                        <a:effectLst/>
                        <a:latin typeface="宋体" panose="02010600030101010101" pitchFamily="2" charset="-122"/>
                        <a:ea typeface="宋体" panose="02010600030101010101" pitchFamily="2" charset="-122"/>
                      </a:endParaRPr>
                    </a:p>
                  </a:txBody>
                  <a:tcPr marL="9525" marR="9525" marT="9522" marB="0" anchor="ctr"/>
                </a:tc>
                <a:extLst>
                  <a:ext uri="{0D108BD9-81ED-4DB2-BD59-A6C34878D82A}">
                    <a16:rowId xmlns:a16="http://schemas.microsoft.com/office/drawing/2014/main" xmlns="" val="10000"/>
                  </a:ext>
                </a:extLst>
              </a:tr>
              <a:tr h="477431">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2022</a:t>
                      </a:r>
                      <a:endParaRPr lang="zh-CN" altLang="en-US" sz="2000" b="1" i="0" u="none" strike="noStrike" dirty="0">
                        <a:solidFill>
                          <a:srgbClr val="FFFF00"/>
                        </a:solidFill>
                        <a:effectLst/>
                        <a:latin typeface="宋体" panose="02010600030101010101" pitchFamily="2" charset="-122"/>
                        <a:ea typeface="宋体" panose="02010600030101010101" pitchFamily="2" charset="-122"/>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dirty="0">
                          <a:effectLst/>
                        </a:rPr>
                        <a:t>580</a:t>
                      </a:r>
                      <a:endParaRPr lang="en-US" altLang="zh-CN" sz="2000" b="1" i="0" u="none" strike="noStrike" dirty="0">
                        <a:solidFill>
                          <a:srgbClr val="FFFF00"/>
                        </a:solidFill>
                        <a:effectLst/>
                        <a:latin typeface="宋体" panose="02010600030101010101" pitchFamily="2" charset="-122"/>
                        <a:ea typeface="宋体" panose="02010600030101010101" pitchFamily="2" charset="-122"/>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marL="0" algn="ctr" defTabSz="914400" rtl="0" eaLnBrk="1" fontAlgn="ctr" latinLnBrk="0" hangingPunct="1"/>
                      <a:r>
                        <a:rPr lang="en-US" altLang="zh-CN" sz="2000" u="none" strike="noStrike" kern="1200" dirty="0">
                          <a:effectLst/>
                        </a:rPr>
                        <a:t>103</a:t>
                      </a:r>
                      <a:endParaRPr lang="zh-CN" altLang="en-US" sz="2000" b="1" u="none" strike="noStrike" kern="1200" dirty="0">
                        <a:solidFill>
                          <a:srgbClr val="FFFF00"/>
                        </a:solidFill>
                        <a:effectLst/>
                        <a:latin typeface="+mn-lt"/>
                        <a:ea typeface="+mn-ea"/>
                        <a:cs typeface="+mn-cs"/>
                      </a:endParaRPr>
                    </a:p>
                  </a:txBody>
                  <a:tcPr marL="9525" marR="9525" marT="9522" marB="0" anchor="ctr"/>
                </a:tc>
                <a:extLst>
                  <a:ext uri="{0D108BD9-81ED-4DB2-BD59-A6C34878D82A}">
                    <a16:rowId xmlns:a16="http://schemas.microsoft.com/office/drawing/2014/main" xmlns="" val="10001"/>
                  </a:ext>
                </a:extLst>
              </a:tr>
              <a:tr h="428877">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2023</a:t>
                      </a:r>
                      <a:endParaRPr lang="zh-CN" altLang="en-US" sz="2000" b="1" u="none" strike="noStrike" kern="1200" dirty="0">
                        <a:solidFill>
                          <a:srgbClr val="FFFF00"/>
                        </a:solidFill>
                        <a:effectLst/>
                        <a:latin typeface="+mn-lt"/>
                        <a:ea typeface="+mn-ea"/>
                        <a:cs typeface="+mn-cs"/>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580</a:t>
                      </a:r>
                      <a:endParaRPr lang="en-US" altLang="zh-CN" sz="2000" b="1" u="none" strike="noStrike" kern="1200" dirty="0">
                        <a:solidFill>
                          <a:srgbClr val="FFFF00"/>
                        </a:solidFill>
                        <a:effectLst/>
                        <a:latin typeface="+mn-lt"/>
                        <a:ea typeface="+mn-ea"/>
                        <a:cs typeface="+mn-cs"/>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137</a:t>
                      </a:r>
                      <a:endParaRPr lang="zh-CN" altLang="en-US" sz="2000" b="1" u="none" strike="noStrike" kern="1200" dirty="0">
                        <a:solidFill>
                          <a:srgbClr val="FFFF00"/>
                        </a:solidFill>
                        <a:effectLst/>
                        <a:latin typeface="+mn-lt"/>
                        <a:ea typeface="+mn-ea"/>
                        <a:cs typeface="+mn-cs"/>
                      </a:endParaRPr>
                    </a:p>
                  </a:txBody>
                  <a:tcPr marL="9525" marR="9525" marT="9522" marB="0" anchor="ctr"/>
                </a:tc>
                <a:extLst>
                  <a:ext uri="{0D108BD9-81ED-4DB2-BD59-A6C34878D82A}">
                    <a16:rowId xmlns:a16="http://schemas.microsoft.com/office/drawing/2014/main" xmlns="" val="10002"/>
                  </a:ext>
                </a:extLst>
              </a:tr>
              <a:tr h="428877">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2024</a:t>
                      </a:r>
                      <a:endParaRPr lang="zh-CN" altLang="en-US" sz="2000" b="1" u="none" strike="noStrike" kern="1200" dirty="0">
                        <a:solidFill>
                          <a:srgbClr val="FFFF00"/>
                        </a:solidFill>
                        <a:effectLst/>
                        <a:latin typeface="+mn-lt"/>
                        <a:ea typeface="+mn-ea"/>
                        <a:cs typeface="+mn-cs"/>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580</a:t>
                      </a:r>
                      <a:endParaRPr lang="en-US" altLang="zh-CN" sz="2000" b="1" u="none" strike="noStrike" kern="1200" dirty="0">
                        <a:solidFill>
                          <a:srgbClr val="FFFF00"/>
                        </a:solidFill>
                        <a:effectLst/>
                        <a:latin typeface="+mn-lt"/>
                        <a:ea typeface="+mn-ea"/>
                        <a:cs typeface="+mn-cs"/>
                      </a:endParaRPr>
                    </a:p>
                  </a:txBody>
                  <a:tcPr marL="9525" marR="9525" marT="9522" marB="0" anchor="ctr"/>
                </a:tc>
                <a:tc>
                  <a:txBody>
                    <a:bodyPr/>
                    <a:lstStyle>
                      <a:lvl1pPr marL="0" algn="l" defTabSz="914400" rtl="0" eaLnBrk="1" latinLnBrk="0" hangingPunct="1">
                        <a:defRPr sz="1800" kern="1200">
                          <a:solidFill>
                            <a:schemeClr val="dk1"/>
                          </a:solidFill>
                          <a:latin typeface="等线" panose="02010600030101010101" charset="-122"/>
                        </a:defRPr>
                      </a:lvl1pPr>
                      <a:lvl2pPr marL="457200" algn="l" defTabSz="914400" rtl="0" eaLnBrk="1" latinLnBrk="0" hangingPunct="1">
                        <a:defRPr sz="1800" kern="1200">
                          <a:solidFill>
                            <a:schemeClr val="dk1"/>
                          </a:solidFill>
                          <a:latin typeface="等线" panose="02010600030101010101" charset="-122"/>
                        </a:defRPr>
                      </a:lvl2pPr>
                      <a:lvl3pPr marL="914400" algn="l" defTabSz="914400" rtl="0" eaLnBrk="1" latinLnBrk="0" hangingPunct="1">
                        <a:defRPr sz="1800" kern="1200">
                          <a:solidFill>
                            <a:schemeClr val="dk1"/>
                          </a:solidFill>
                          <a:latin typeface="等线" panose="02010600030101010101" charset="-122"/>
                        </a:defRPr>
                      </a:lvl3pPr>
                      <a:lvl4pPr marL="1371600" algn="l" defTabSz="914400" rtl="0" eaLnBrk="1" latinLnBrk="0" hangingPunct="1">
                        <a:defRPr sz="1800" kern="1200">
                          <a:solidFill>
                            <a:schemeClr val="dk1"/>
                          </a:solidFill>
                          <a:latin typeface="等线" panose="02010600030101010101" charset="-122"/>
                        </a:defRPr>
                      </a:lvl4pPr>
                      <a:lvl5pPr marL="1828800" algn="l" defTabSz="914400" rtl="0" eaLnBrk="1" latinLnBrk="0" hangingPunct="1">
                        <a:defRPr sz="1800" kern="1200">
                          <a:solidFill>
                            <a:schemeClr val="dk1"/>
                          </a:solidFill>
                          <a:latin typeface="等线" panose="02010600030101010101" charset="-122"/>
                        </a:defRPr>
                      </a:lvl5pPr>
                      <a:lvl6pPr marL="2286000" algn="l" defTabSz="914400" rtl="0" eaLnBrk="1" latinLnBrk="0" hangingPunct="1">
                        <a:defRPr sz="1800" kern="1200">
                          <a:solidFill>
                            <a:schemeClr val="dk1"/>
                          </a:solidFill>
                          <a:latin typeface="等线" panose="02010600030101010101" charset="-122"/>
                        </a:defRPr>
                      </a:lvl6pPr>
                      <a:lvl7pPr marL="2743200" algn="l" defTabSz="914400" rtl="0" eaLnBrk="1" latinLnBrk="0" hangingPunct="1">
                        <a:defRPr sz="1800" kern="1200">
                          <a:solidFill>
                            <a:schemeClr val="dk1"/>
                          </a:solidFill>
                          <a:latin typeface="等线" panose="02010600030101010101" charset="-122"/>
                        </a:defRPr>
                      </a:lvl7pPr>
                      <a:lvl8pPr marL="3200400" algn="l" defTabSz="914400" rtl="0" eaLnBrk="1" latinLnBrk="0" hangingPunct="1">
                        <a:defRPr sz="1800" kern="1200">
                          <a:solidFill>
                            <a:schemeClr val="dk1"/>
                          </a:solidFill>
                          <a:latin typeface="等线" panose="02010600030101010101" charset="-122"/>
                        </a:defRPr>
                      </a:lvl8pPr>
                      <a:lvl9pPr marL="3657600" algn="l" defTabSz="914400" rtl="0" eaLnBrk="1" latinLnBrk="0" hangingPunct="1">
                        <a:defRPr sz="1800" kern="1200">
                          <a:solidFill>
                            <a:schemeClr val="dk1"/>
                          </a:solidFill>
                          <a:latin typeface="等线" panose="02010600030101010101" charset="-122"/>
                        </a:defRPr>
                      </a:lvl9pPr>
                    </a:lstStyle>
                    <a:p>
                      <a:pPr algn="ctr" fontAlgn="ctr"/>
                      <a:r>
                        <a:rPr lang="en-US" altLang="zh-CN" sz="2000" u="none" strike="noStrike" kern="1200" dirty="0">
                          <a:effectLst/>
                        </a:rPr>
                        <a:t>168</a:t>
                      </a:r>
                      <a:endParaRPr lang="zh-CN" altLang="en-US" sz="2000" b="1" u="none" strike="noStrike" kern="1200" dirty="0">
                        <a:solidFill>
                          <a:srgbClr val="FFFF00"/>
                        </a:solidFill>
                        <a:effectLst/>
                        <a:latin typeface="+mn-lt"/>
                        <a:ea typeface="+mn-ea"/>
                        <a:cs typeface="+mn-cs"/>
                      </a:endParaRPr>
                    </a:p>
                  </a:txBody>
                  <a:tcPr marL="9525" marR="9525" marT="9522" marB="0" anchor="ctr"/>
                </a:tc>
                <a:extLst>
                  <a:ext uri="{0D108BD9-81ED-4DB2-BD59-A6C34878D82A}">
                    <a16:rowId xmlns:a16="http://schemas.microsoft.com/office/drawing/2014/main" xmlns="" val="10003"/>
                  </a:ext>
                </a:extLst>
              </a:tr>
              <a:tr h="428877">
                <a:tc>
                  <a:txBody>
                    <a:bodyPr/>
                    <a:lstStyle/>
                    <a:p>
                      <a:pPr marL="0" algn="ctr" defTabSz="914400" rtl="0" eaLnBrk="1" fontAlgn="ctr" latinLnBrk="0" hangingPunct="1"/>
                      <a:r>
                        <a:rPr lang="en-US" altLang="zh-CN" sz="2000" u="none" strike="noStrike" kern="1200" dirty="0" smtClean="0">
                          <a:solidFill>
                            <a:schemeClr val="dk1"/>
                          </a:solidFill>
                          <a:effectLst/>
                          <a:latin typeface="等线" panose="02010600030101010101" charset="-122"/>
                        </a:rPr>
                        <a:t>2025</a:t>
                      </a:r>
                      <a:endParaRPr lang="zh-CN" altLang="en-US" sz="2000" u="none" strike="noStrike" kern="1200" dirty="0">
                        <a:solidFill>
                          <a:schemeClr val="dk1"/>
                        </a:solidFill>
                        <a:effectLst/>
                        <a:latin typeface="等线" panose="02010600030101010101" charset="-122"/>
                      </a:endParaRPr>
                    </a:p>
                  </a:txBody>
                  <a:tcPr marL="9525" marR="9525" marT="9522" marB="0" anchor="ctr"/>
                </a:tc>
                <a:tc>
                  <a:txBody>
                    <a:bodyPr/>
                    <a:lstStyle/>
                    <a:p>
                      <a:pPr marL="0" algn="ctr" defTabSz="914400" rtl="0" eaLnBrk="1" fontAlgn="ctr" latinLnBrk="0" hangingPunct="1"/>
                      <a:r>
                        <a:rPr lang="en-US" altLang="zh-CN" sz="2000" u="none" strike="noStrike" kern="1200" dirty="0" smtClean="0">
                          <a:solidFill>
                            <a:schemeClr val="dk1"/>
                          </a:solidFill>
                          <a:effectLst/>
                          <a:latin typeface="等线" panose="02010600030101010101" charset="-122"/>
                        </a:rPr>
                        <a:t>580</a:t>
                      </a:r>
                      <a:endParaRPr lang="en-US" altLang="zh-CN" sz="2000" u="none" strike="noStrike" kern="1200" dirty="0">
                        <a:solidFill>
                          <a:schemeClr val="dk1"/>
                        </a:solidFill>
                        <a:effectLst/>
                        <a:latin typeface="等线" panose="02010600030101010101" charset="-122"/>
                      </a:endParaRPr>
                    </a:p>
                  </a:txBody>
                  <a:tcPr marL="9525" marR="9525" marT="9522" marB="0" anchor="ctr"/>
                </a:tc>
                <a:tc>
                  <a:txBody>
                    <a:bodyPr/>
                    <a:lstStyle/>
                    <a:p>
                      <a:pPr marL="0" algn="ctr" defTabSz="914400" rtl="0" eaLnBrk="1" fontAlgn="ctr" latinLnBrk="0" hangingPunct="1"/>
                      <a:r>
                        <a:rPr lang="en-US" altLang="zh-CN" sz="2000" u="none" strike="noStrike" kern="1200" dirty="0" smtClean="0">
                          <a:solidFill>
                            <a:schemeClr val="dk1"/>
                          </a:solidFill>
                          <a:effectLst/>
                          <a:latin typeface="等线" panose="02010600030101010101" charset="-122"/>
                        </a:rPr>
                        <a:t>160</a:t>
                      </a:r>
                      <a:endParaRPr lang="zh-CN" altLang="en-US" sz="2000" u="none" strike="noStrike" kern="1200" dirty="0">
                        <a:solidFill>
                          <a:schemeClr val="dk1"/>
                        </a:solidFill>
                        <a:effectLst/>
                        <a:latin typeface="等线" panose="02010600030101010101" charset="-122"/>
                      </a:endParaRPr>
                    </a:p>
                  </a:txBody>
                  <a:tcPr marL="9525" marR="9525" marT="9522" marB="0" anchor="ctr"/>
                </a:tc>
                <a:extLst>
                  <a:ext uri="{0D108BD9-81ED-4DB2-BD59-A6C34878D82A}">
                    <a16:rowId xmlns:a16="http://schemas.microsoft.com/office/drawing/2014/main" xmlns="" val="10004"/>
                  </a:ext>
                </a:extLst>
              </a:tr>
            </a:tbl>
          </a:graphicData>
        </a:graphic>
      </p:graphicFrame>
      <p:graphicFrame>
        <p:nvGraphicFramePr>
          <p:cNvPr id="4" name="图表 3"/>
          <p:cNvGraphicFramePr/>
          <p:nvPr/>
        </p:nvGraphicFramePr>
        <p:xfrm>
          <a:off x="5879976" y="1844824"/>
          <a:ext cx="5885569" cy="39331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近四年转专业基本情况</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华南理工联培管理政策</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内容占位符 5"/>
          <p:cNvSpPr txBox="1"/>
          <p:nvPr/>
        </p:nvSpPr>
        <p:spPr>
          <a:xfrm>
            <a:off x="767408" y="1340768"/>
            <a:ext cx="10945216" cy="50405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14400" lvl="2" indent="-457200">
              <a:lnSpc>
                <a:spcPct val="120000"/>
              </a:lnSpc>
              <a:spcBef>
                <a:spcPts val="2000"/>
              </a:spcBef>
              <a:buFont typeface="Wingdings" panose="05000000000000000000" pitchFamily="2" charset="2"/>
              <a:buChar char="p"/>
            </a:pPr>
            <a:r>
              <a:rPr lang="zh-CN" altLang="en-US" dirty="0" smtClean="0"/>
              <a:t>联培生离开广西大学学籍状态为保留学籍。</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smtClean="0"/>
              <a:t>华南理工联培回来不需要做学分替换。</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a:t>华南理工联培生大</a:t>
            </a:r>
            <a:r>
              <a:rPr lang="zh-CN" altLang="en-US" dirty="0" smtClean="0"/>
              <a:t>一、大</a:t>
            </a:r>
            <a:r>
              <a:rPr lang="zh-CN" altLang="en-US" dirty="0"/>
              <a:t>四根据广西大学培养方案培养，大二、大三根据华南理工大学培养方案培养，前往华工前需要</a:t>
            </a:r>
            <a:r>
              <a:rPr lang="zh-CN" altLang="en-US" dirty="0" smtClean="0"/>
              <a:t>签订</a:t>
            </a:r>
            <a:r>
              <a:rPr lang="en-US" altLang="zh-CN" dirty="0" smtClean="0"/>
              <a:t>《</a:t>
            </a:r>
            <a:r>
              <a:rPr lang="zh-CN" altLang="en-US" dirty="0" smtClean="0"/>
              <a:t>广西大学</a:t>
            </a:r>
            <a:r>
              <a:rPr lang="zh-CN" altLang="en-US" dirty="0"/>
              <a:t>与华南理工大学联合</a:t>
            </a:r>
            <a:r>
              <a:rPr lang="zh-CN" altLang="en-US" dirty="0" smtClean="0"/>
              <a:t>培养本科</a:t>
            </a:r>
            <a:r>
              <a:rPr lang="zh-CN" altLang="en-US" dirty="0"/>
              <a:t>生外出学习知情同意</a:t>
            </a:r>
            <a:r>
              <a:rPr lang="zh-CN" altLang="en-US" dirty="0" smtClean="0"/>
              <a:t>书</a:t>
            </a:r>
            <a:r>
              <a:rPr lang="en-US" altLang="zh-CN" dirty="0" smtClean="0"/>
              <a:t>》</a:t>
            </a:r>
            <a:r>
              <a:rPr lang="zh-CN" altLang="en-US" dirty="0" smtClean="0"/>
              <a:t>，一定要熟悉里面的条款内容，非常重要。</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smtClean="0"/>
              <a:t>华南理工大学学习期间有必修课挂科未来得及重修的需要大四回到广西大学后由学院提出课程替代修读</a:t>
            </a:r>
            <a:r>
              <a:rPr lang="zh-CN" altLang="en-US" dirty="0"/>
              <a:t>方案， </a:t>
            </a:r>
            <a:r>
              <a:rPr lang="zh-CN" altLang="en-US" dirty="0" smtClean="0"/>
              <a:t>在</a:t>
            </a:r>
            <a:r>
              <a:rPr lang="zh-CN" altLang="en-US" dirty="0"/>
              <a:t>学院留存备案。</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smtClean="0"/>
              <a:t>总学分要求：满足华南理工大学或广西大学总学分最低要求的可毕业。</a:t>
            </a:r>
            <a:endParaRPr lang="en-US" altLang="zh-CN"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华南理工联培管理政策</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标题 1"/>
          <p:cNvSpPr txBox="1"/>
          <p:nvPr>
            <p:custDataLst>
              <p:tags r:id="rId1"/>
            </p:custDataLst>
          </p:nvPr>
        </p:nvSpPr>
        <p:spPr>
          <a:xfrm>
            <a:off x="608400" y="1196752"/>
            <a:ext cx="10969200" cy="705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dirty="0" smtClean="0"/>
              <a:t>华南理工大学毕业证</a:t>
            </a:r>
            <a:endParaRPr lang="zh-CN" altLang="en-US" dirty="0"/>
          </a:p>
        </p:txBody>
      </p:sp>
      <p:pic>
        <p:nvPicPr>
          <p:cNvPr id="5" name="内容占位符 3"/>
          <p:cNvPicPr>
            <a:picLocks noChangeAspect="1"/>
          </p:cNvPicPr>
          <p:nvPr>
            <p:custDataLst>
              <p:tags r:id="rId2"/>
            </p:custDataLst>
          </p:nvPr>
        </p:nvPicPr>
        <p:blipFill>
          <a:blip r:embed="rId4"/>
          <a:stretch>
            <a:fillRect/>
          </a:stretch>
        </p:blipFill>
        <p:spPr>
          <a:xfrm>
            <a:off x="2678287" y="1844824"/>
            <a:ext cx="6829425" cy="475932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华南理工联培管理政策</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标题 1"/>
          <p:cNvSpPr txBox="1"/>
          <p:nvPr>
            <p:custDataLst>
              <p:tags r:id="rId1"/>
            </p:custDataLst>
          </p:nvPr>
        </p:nvSpPr>
        <p:spPr>
          <a:xfrm>
            <a:off x="407368" y="1085816"/>
            <a:ext cx="10969200" cy="7056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dirty="0" smtClean="0">
                <a:sym typeface="+mn-ea"/>
              </a:rPr>
              <a:t>华南理工大学学位证</a:t>
            </a:r>
            <a:endParaRPr lang="zh-CN" altLang="en-US" dirty="0"/>
          </a:p>
        </p:txBody>
      </p:sp>
      <p:pic>
        <p:nvPicPr>
          <p:cNvPr id="7" name="内容占位符 3"/>
          <p:cNvPicPr>
            <a:picLocks noChangeAspect="1"/>
          </p:cNvPicPr>
          <p:nvPr>
            <p:custDataLst>
              <p:tags r:id="rId2"/>
            </p:custDataLst>
          </p:nvPr>
        </p:nvPicPr>
        <p:blipFill>
          <a:blip r:embed="rId4"/>
          <a:stretch>
            <a:fillRect/>
          </a:stretch>
        </p:blipFill>
        <p:spPr>
          <a:xfrm>
            <a:off x="2642727" y="1772816"/>
            <a:ext cx="6900545" cy="475932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交换生管理政策</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内容占位符 5"/>
          <p:cNvSpPr txBox="1"/>
          <p:nvPr/>
        </p:nvSpPr>
        <p:spPr>
          <a:xfrm>
            <a:off x="767408" y="1340768"/>
            <a:ext cx="10945216" cy="50405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14400" lvl="2" indent="-457200">
              <a:lnSpc>
                <a:spcPct val="120000"/>
              </a:lnSpc>
              <a:spcBef>
                <a:spcPts val="2000"/>
              </a:spcBef>
              <a:buFont typeface="Wingdings" panose="05000000000000000000" pitchFamily="2" charset="2"/>
              <a:buChar char="p"/>
            </a:pPr>
            <a:r>
              <a:rPr lang="zh-CN" altLang="en-US" dirty="0"/>
              <a:t>交换生</a:t>
            </a:r>
            <a:r>
              <a:rPr lang="zh-CN" altLang="en-US" dirty="0" smtClean="0"/>
              <a:t>离开广西大学学籍状态为保留学籍。</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smtClean="0"/>
              <a:t>交换生回来需要做学分替换。</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a:t>我校已与郑州大学、南昌大学、</a:t>
            </a:r>
            <a:r>
              <a:rPr lang="zh-CN" altLang="en-US" dirty="0" smtClean="0"/>
              <a:t>贵州大学、云南大学、西南大学建立</a:t>
            </a:r>
            <a:r>
              <a:rPr lang="zh-CN" altLang="en-US" dirty="0"/>
              <a:t>了交换</a:t>
            </a:r>
            <a:r>
              <a:rPr lang="zh-CN" altLang="en-US" dirty="0" smtClean="0"/>
              <a:t>生互派机制，目前可以申请到这些学校交换学习。</a:t>
            </a:r>
            <a:endParaRPr lang="en-US" altLang="zh-CN" dirty="0" smtClean="0"/>
          </a:p>
          <a:p>
            <a:pPr marL="914400" lvl="2" indent="-457200">
              <a:lnSpc>
                <a:spcPct val="120000"/>
              </a:lnSpc>
              <a:spcBef>
                <a:spcPts val="2000"/>
              </a:spcBef>
              <a:buFont typeface="Wingdings" panose="05000000000000000000" pitchFamily="2" charset="2"/>
              <a:buChar char="p"/>
            </a:pPr>
            <a:r>
              <a:rPr lang="zh-CN" altLang="en-US" dirty="0" smtClean="0"/>
              <a:t>请熟读</a:t>
            </a:r>
            <a:r>
              <a:rPr lang="en-US" altLang="zh-CN" dirty="0" smtClean="0"/>
              <a:t>《</a:t>
            </a:r>
            <a:r>
              <a:rPr lang="zh-CN" altLang="en-US" dirty="0"/>
              <a:t>广西大学普通本科交流生管理办法（</a:t>
            </a:r>
            <a:r>
              <a:rPr lang="en-US" altLang="zh-CN" dirty="0"/>
              <a:t>2025</a:t>
            </a:r>
            <a:r>
              <a:rPr lang="zh-CN" altLang="en-US" dirty="0"/>
              <a:t>年修订）</a:t>
            </a:r>
            <a:r>
              <a:rPr lang="en-US" altLang="zh-CN" dirty="0" smtClean="0"/>
              <a:t>》</a:t>
            </a:r>
            <a:r>
              <a:rPr lang="zh-CN" altLang="en-US" dirty="0" smtClean="0"/>
              <a:t>，出国交换学习已在国外合作院校缴纳学费的回到学校进行学分替换免缴本校</a:t>
            </a:r>
            <a:r>
              <a:rPr lang="zh-CN" altLang="en-US" dirty="0"/>
              <a:t>学分制</a:t>
            </a:r>
            <a:r>
              <a:rPr lang="zh-CN" altLang="en-US" dirty="0" smtClean="0"/>
              <a:t>学费。</a:t>
            </a:r>
            <a:endParaRPr lang="en-US" altLang="zh-CN"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交换生管理政策</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标题 1"/>
          <p:cNvSpPr txBox="1"/>
          <p:nvPr>
            <p:custDataLst>
              <p:tags r:id="rId1"/>
            </p:custDataLst>
          </p:nvPr>
        </p:nvSpPr>
        <p:spPr>
          <a:xfrm>
            <a:off x="1220648" y="1124744"/>
            <a:ext cx="9799320" cy="888365"/>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dirty="0" smtClean="0"/>
              <a:t>交换生证书</a:t>
            </a:r>
            <a:endParaRPr lang="zh-CN" altLang="en-US" dirty="0"/>
          </a:p>
        </p:txBody>
      </p:sp>
      <p:pic>
        <p:nvPicPr>
          <p:cNvPr id="5" name="图片 4" descr="img-251027082641-001"/>
          <p:cNvPicPr>
            <a:picLocks noChangeAspect="1"/>
          </p:cNvPicPr>
          <p:nvPr/>
        </p:nvPicPr>
        <p:blipFill>
          <a:blip r:embed="rId3"/>
          <a:stretch>
            <a:fillRect/>
          </a:stretch>
        </p:blipFill>
        <p:spPr>
          <a:xfrm rot="16200000">
            <a:off x="3636937" y="890413"/>
            <a:ext cx="4987925" cy="68580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203708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微专业、辅修学位、辅修学位专业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4" name="表格 3"/>
          <p:cNvGraphicFramePr/>
          <p:nvPr>
            <p:custDataLst>
              <p:tags r:id="rId1"/>
            </p:custDataLst>
          </p:nvPr>
        </p:nvGraphicFramePr>
        <p:xfrm>
          <a:off x="1254948" y="1257935"/>
          <a:ext cx="9593580" cy="5226050"/>
        </p:xfrm>
        <a:graphic>
          <a:graphicData uri="http://schemas.openxmlformats.org/drawingml/2006/table">
            <a:tbl>
              <a:tblPr>
                <a:tableStyleId>{7DF18680-E054-41AD-8BC1-D1AEF772440D}</a:tableStyleId>
              </a:tblPr>
              <a:tblGrid>
                <a:gridCol w="1246505">
                  <a:extLst>
                    <a:ext uri="{9D8B030D-6E8A-4147-A177-3AD203B41FA5}">
                      <a16:colId xmlns:a16="http://schemas.microsoft.com/office/drawing/2014/main" xmlns="" val="20000"/>
                    </a:ext>
                  </a:extLst>
                </a:gridCol>
                <a:gridCol w="3896360">
                  <a:extLst>
                    <a:ext uri="{9D8B030D-6E8A-4147-A177-3AD203B41FA5}">
                      <a16:colId xmlns:a16="http://schemas.microsoft.com/office/drawing/2014/main" xmlns="" val="20001"/>
                    </a:ext>
                  </a:extLst>
                </a:gridCol>
                <a:gridCol w="1299210">
                  <a:extLst>
                    <a:ext uri="{9D8B030D-6E8A-4147-A177-3AD203B41FA5}">
                      <a16:colId xmlns:a16="http://schemas.microsoft.com/office/drawing/2014/main" xmlns="" val="20002"/>
                    </a:ext>
                  </a:extLst>
                </a:gridCol>
                <a:gridCol w="2026285">
                  <a:extLst>
                    <a:ext uri="{9D8B030D-6E8A-4147-A177-3AD203B41FA5}">
                      <a16:colId xmlns:a16="http://schemas.microsoft.com/office/drawing/2014/main" xmlns="" val="20003"/>
                    </a:ext>
                  </a:extLst>
                </a:gridCol>
                <a:gridCol w="1125220">
                  <a:extLst>
                    <a:ext uri="{9D8B030D-6E8A-4147-A177-3AD203B41FA5}">
                      <a16:colId xmlns:a16="http://schemas.microsoft.com/office/drawing/2014/main" xmlns="" val="20004"/>
                    </a:ext>
                  </a:extLst>
                </a:gridCol>
              </a:tblGrid>
              <a:tr h="848360">
                <a:tc>
                  <a:txBody>
                    <a:bodyPr/>
                    <a:lstStyle/>
                    <a:p>
                      <a:pPr algn="ctr" fontAlgn="ctr"/>
                      <a:r>
                        <a:rPr lang="zh-CN" altLang="en-US" sz="1400" b="1" dirty="0">
                          <a:latin typeface="黑体" panose="02010609060101010101" pitchFamily="49" charset="-122"/>
                          <a:ea typeface="黑体" panose="02010609060101010101" pitchFamily="49" charset="-122"/>
                        </a:rPr>
                        <a:t>类型</a:t>
                      </a:r>
                      <a:endParaRPr lang="zh-CN" altLang="en-US" sz="1400" b="1"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b="1" dirty="0">
                          <a:latin typeface="黑体" panose="02010609060101010101" pitchFamily="49" charset="-122"/>
                          <a:ea typeface="黑体" panose="02010609060101010101" pitchFamily="49" charset="-122"/>
                        </a:rPr>
                        <a:t>定义</a:t>
                      </a:r>
                      <a:endParaRPr lang="zh-CN" altLang="en-US" sz="1400" b="1"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b="1" dirty="0">
                          <a:latin typeface="黑体" panose="02010609060101010101" pitchFamily="49" charset="-122"/>
                          <a:ea typeface="黑体" panose="02010609060101010101" pitchFamily="49" charset="-122"/>
                        </a:rPr>
                        <a:t>毕业学分</a:t>
                      </a:r>
                      <a:endParaRPr lang="zh-CN" altLang="en-US" sz="1400" b="1"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b="1" dirty="0">
                          <a:latin typeface="黑体" panose="02010609060101010101" pitchFamily="49" charset="-122"/>
                          <a:ea typeface="黑体" panose="02010609060101010101" pitchFamily="49" charset="-122"/>
                        </a:rPr>
                        <a:t>毕业授予</a:t>
                      </a:r>
                      <a:endParaRPr lang="zh-CN" altLang="en-US" sz="1400" b="1"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b="1" dirty="0">
                          <a:latin typeface="黑体" panose="02010609060101010101" pitchFamily="49" charset="-122"/>
                          <a:ea typeface="黑体" panose="02010609060101010101" pitchFamily="49" charset="-122"/>
                        </a:rPr>
                        <a:t>是否在学信网备注</a:t>
                      </a:r>
                      <a:endParaRPr lang="zh-CN" altLang="en-US" sz="1400" b="1" i="0" dirty="0">
                        <a:solidFill>
                          <a:srgbClr val="000000"/>
                        </a:solidFill>
                        <a:latin typeface="黑体" panose="02010609060101010101" pitchFamily="49" charset="-122"/>
                        <a:ea typeface="黑体" panose="02010609060101010101" pitchFamily="49" charset="-122"/>
                      </a:endParaRPr>
                    </a:p>
                  </a:txBody>
                  <a:tcPr marL="9842" marR="9842" marT="9842" marB="0" anchor="ctr"/>
                </a:tc>
                <a:extLst>
                  <a:ext uri="{0D108BD9-81ED-4DB2-BD59-A6C34878D82A}">
                    <a16:rowId xmlns:a16="http://schemas.microsoft.com/office/drawing/2014/main" xmlns="" val="10000"/>
                  </a:ext>
                </a:extLst>
              </a:tr>
              <a:tr h="2199005">
                <a:tc>
                  <a:txBody>
                    <a:bodyPr/>
                    <a:lstStyle/>
                    <a:p>
                      <a:pPr algn="ctr" fontAlgn="ctr"/>
                      <a:r>
                        <a:rPr lang="zh-CN" altLang="en-US" sz="1400" dirty="0">
                          <a:latin typeface="黑体" panose="02010609060101010101" pitchFamily="49" charset="-122"/>
                          <a:ea typeface="黑体" panose="02010609060101010101" pitchFamily="49" charset="-122"/>
                        </a:rPr>
                        <a:t>微专业</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学生在校期间攻读主修本科专业的同时，经批准修读的由我校面向经济社会发展需求，瞄准促进新质生产力发展的科技前沿领域、战略性新兴产业、未来产业发展以及新一代信息技术提炼开设课程群的人才培养项目。</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en-US" altLang="zh-CN" sz="1400" dirty="0">
                          <a:latin typeface="黑体" panose="02010609060101010101" pitchFamily="49" charset="-122"/>
                          <a:ea typeface="黑体" panose="02010609060101010101" pitchFamily="49" charset="-122"/>
                        </a:rPr>
                        <a:t>10-20</a:t>
                      </a:r>
                      <a:r>
                        <a:rPr lang="zh-CN" altLang="en-US" sz="1400" dirty="0">
                          <a:latin typeface="黑体" panose="02010609060101010101" pitchFamily="49" charset="-122"/>
                          <a:ea typeface="黑体" panose="02010609060101010101" pitchFamily="49" charset="-122"/>
                        </a:rPr>
                        <a:t>学分</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微专业证书</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否</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extLst>
                  <a:ext uri="{0D108BD9-81ED-4DB2-BD59-A6C34878D82A}">
                    <a16:rowId xmlns:a16="http://schemas.microsoft.com/office/drawing/2014/main" xmlns="" val="10001"/>
                  </a:ext>
                </a:extLst>
              </a:tr>
              <a:tr h="1047750">
                <a:tc>
                  <a:txBody>
                    <a:bodyPr/>
                    <a:lstStyle/>
                    <a:p>
                      <a:pPr algn="ctr" fontAlgn="ctr"/>
                      <a:r>
                        <a:rPr lang="zh-CN" altLang="en-US" sz="1400">
                          <a:latin typeface="黑体" panose="02010609060101010101" pitchFamily="49" charset="-122"/>
                          <a:ea typeface="黑体" panose="02010609060101010101" pitchFamily="49" charset="-122"/>
                        </a:rPr>
                        <a:t>辅修专业</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a:latin typeface="黑体" panose="02010609060101010101" pitchFamily="49" charset="-122"/>
                          <a:ea typeface="黑体" panose="02010609060101010101" pitchFamily="49" charset="-122"/>
                        </a:rPr>
                        <a:t>学生在校期间攻读主修本科专业的同时，经批准修读的我校另外一个普通本科专业。</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en-US" altLang="zh-CN" sz="1400">
                          <a:latin typeface="黑体" panose="02010609060101010101" pitchFamily="49" charset="-122"/>
                          <a:ea typeface="黑体" panose="02010609060101010101" pitchFamily="49" charset="-122"/>
                        </a:rPr>
                        <a:t>30-45</a:t>
                      </a:r>
                      <a:r>
                        <a:rPr lang="zh-CN" altLang="en-US" sz="1400">
                          <a:latin typeface="黑体" panose="02010609060101010101" pitchFamily="49" charset="-122"/>
                          <a:ea typeface="黑体" panose="02010609060101010101" pitchFamily="49" charset="-122"/>
                        </a:rPr>
                        <a:t>学分</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辅修专业证书</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是</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extLst>
                  <a:ext uri="{0D108BD9-81ED-4DB2-BD59-A6C34878D82A}">
                    <a16:rowId xmlns:a16="http://schemas.microsoft.com/office/drawing/2014/main" xmlns="" val="10002"/>
                  </a:ext>
                </a:extLst>
              </a:tr>
              <a:tr h="1130935">
                <a:tc>
                  <a:txBody>
                    <a:bodyPr/>
                    <a:lstStyle/>
                    <a:p>
                      <a:pPr algn="ctr" fontAlgn="ctr"/>
                      <a:r>
                        <a:rPr lang="zh-CN" altLang="en-US" sz="1400">
                          <a:latin typeface="黑体" panose="02010609060101010101" pitchFamily="49" charset="-122"/>
                          <a:ea typeface="黑体" panose="02010609060101010101" pitchFamily="49" charset="-122"/>
                        </a:rPr>
                        <a:t>辅修学士学位</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a:latin typeface="黑体" panose="02010609060101010101" pitchFamily="49" charset="-122"/>
                          <a:ea typeface="黑体" panose="02010609060101010101" pitchFamily="49" charset="-122"/>
                        </a:rPr>
                        <a:t>学生在校期间攻读主修专业学士学位的同时，经批准修读的我校另一学科门类普通本科专业学士学位。</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en-US" altLang="zh-CN" sz="1400">
                          <a:latin typeface="黑体" panose="02010609060101010101" pitchFamily="49" charset="-122"/>
                          <a:ea typeface="黑体" panose="02010609060101010101" pitchFamily="49" charset="-122"/>
                        </a:rPr>
                        <a:t>45-60</a:t>
                      </a:r>
                      <a:r>
                        <a:rPr lang="zh-CN" altLang="en-US" sz="1400">
                          <a:latin typeface="黑体" panose="02010609060101010101" pitchFamily="49" charset="-122"/>
                          <a:ea typeface="黑体" panose="02010609060101010101" pitchFamily="49" charset="-122"/>
                        </a:rPr>
                        <a:t>学分</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a:latin typeface="黑体" panose="02010609060101010101" pitchFamily="49" charset="-122"/>
                          <a:ea typeface="黑体" panose="02010609060101010101" pitchFamily="49" charset="-122"/>
                        </a:rPr>
                        <a:t>在主修学士学位证书中予以注明，不单独发放学位证书</a:t>
                      </a:r>
                      <a:endParaRPr lang="zh-CN" altLang="en-US" sz="1400" b="0" i="0">
                        <a:solidFill>
                          <a:srgbClr val="000000"/>
                        </a:solidFill>
                        <a:latin typeface="黑体" panose="02010609060101010101" pitchFamily="49" charset="-122"/>
                        <a:ea typeface="黑体" panose="02010609060101010101" pitchFamily="49" charset="-122"/>
                      </a:endParaRPr>
                    </a:p>
                  </a:txBody>
                  <a:tcPr marL="9842" marR="9842" marT="9842" marB="0" anchor="ctr"/>
                </a:tc>
                <a:tc>
                  <a:txBody>
                    <a:bodyPr/>
                    <a:lstStyle/>
                    <a:p>
                      <a:pPr algn="ctr" fontAlgn="ctr"/>
                      <a:r>
                        <a:rPr lang="zh-CN" altLang="en-US" sz="1400" dirty="0">
                          <a:latin typeface="黑体" panose="02010609060101010101" pitchFamily="49" charset="-122"/>
                          <a:ea typeface="黑体" panose="02010609060101010101" pitchFamily="49" charset="-122"/>
                        </a:rPr>
                        <a:t>是</a:t>
                      </a:r>
                      <a:endParaRPr lang="zh-CN" altLang="en-US" sz="1400" b="0" i="0" dirty="0">
                        <a:solidFill>
                          <a:srgbClr val="000000"/>
                        </a:solidFill>
                        <a:latin typeface="黑体" panose="02010609060101010101" pitchFamily="49" charset="-122"/>
                        <a:ea typeface="黑体" panose="02010609060101010101" pitchFamily="49" charset="-122"/>
                      </a:endParaRPr>
                    </a:p>
                  </a:txBody>
                  <a:tcPr marL="9842" marR="9842" marT="9842" marB="0" anchor="ctr"/>
                </a:tc>
                <a:extLst>
                  <a:ext uri="{0D108BD9-81ED-4DB2-BD59-A6C34878D82A}">
                    <a16:rowId xmlns:a16="http://schemas.microsoft.com/office/drawing/2014/main" xmlns="" val="10003"/>
                  </a:ext>
                </a:extLst>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a:spLocks noChangeArrowheads="1"/>
          </p:cNvSpPr>
          <p:nvPr/>
        </p:nvSpPr>
        <p:spPr bwMode="auto">
          <a:xfrm>
            <a:off x="154920" y="269672"/>
            <a:ext cx="119177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课程正考、补考、缓考、登录成绩及退课</a:t>
            </a:r>
            <a:endParaRPr kumimoji="1" lang="zh-CN"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内容占位符 5"/>
          <p:cNvSpPr txBox="1"/>
          <p:nvPr/>
        </p:nvSpPr>
        <p:spPr>
          <a:xfrm>
            <a:off x="1055440" y="1628800"/>
            <a:ext cx="10515600" cy="4351338"/>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spcBef>
                <a:spcPts val="1000"/>
              </a:spcBef>
              <a:buFont typeface="Wingdings" panose="05000000000000000000" pitchFamily="2" charset="2"/>
              <a:buChar char="Ø"/>
            </a:pPr>
            <a:r>
              <a:rPr lang="zh-CN" altLang="en-US" sz="3600" b="1" dirty="0">
                <a:solidFill>
                  <a:srgbClr val="FF0000"/>
                </a:solidFill>
                <a:latin typeface="黑体" panose="02010609060101010101" pitchFamily="49" charset="-122"/>
                <a:ea typeface="黑体" panose="02010609060101010101" pitchFamily="49" charset="-122"/>
              </a:rPr>
              <a:t>通识选修课和实践课程不予缓</a:t>
            </a:r>
            <a:r>
              <a:rPr lang="zh-CN" altLang="en-US" sz="3600" b="1" dirty="0" smtClean="0">
                <a:solidFill>
                  <a:srgbClr val="FF0000"/>
                </a:solidFill>
                <a:latin typeface="黑体" panose="02010609060101010101" pitchFamily="49" charset="-122"/>
                <a:ea typeface="黑体" panose="02010609060101010101" pitchFamily="49" charset="-122"/>
              </a:rPr>
              <a:t>考。</a:t>
            </a:r>
            <a:endParaRPr lang="zh-CN" altLang="en-US" sz="3600" b="1" dirty="0">
              <a:solidFill>
                <a:srgbClr val="FF0000"/>
              </a:solidFill>
              <a:latin typeface="黑体" panose="02010609060101010101" pitchFamily="49" charset="-122"/>
              <a:ea typeface="黑体" panose="02010609060101010101" pitchFamily="49" charset="-122"/>
            </a:endParaRPr>
          </a:p>
          <a:p>
            <a:pPr marL="457200" lvl="1" indent="-457200">
              <a:spcBef>
                <a:spcPts val="1000"/>
              </a:spcBef>
              <a:buFont typeface="Wingdings" panose="05000000000000000000" pitchFamily="2" charset="2"/>
              <a:buChar char="Ø"/>
            </a:pPr>
            <a:r>
              <a:rPr lang="zh-CN" altLang="en-US" sz="3600" b="1" dirty="0" smtClean="0">
                <a:latin typeface="宋体" panose="02010600030101010101" pitchFamily="2" charset="-122"/>
              </a:rPr>
              <a:t>其他课程有如下情况之一，可申请缓考</a:t>
            </a:r>
          </a:p>
          <a:p>
            <a:pPr marL="914400" lvl="2" indent="-457200">
              <a:lnSpc>
                <a:spcPct val="120000"/>
              </a:lnSpc>
              <a:spcBef>
                <a:spcPts val="2000"/>
              </a:spcBef>
            </a:pPr>
            <a:r>
              <a:rPr lang="zh-CN" altLang="en-US" sz="2800" dirty="0" smtClean="0"/>
              <a:t>因在校所修课程考核时间冲突。</a:t>
            </a:r>
            <a:endParaRPr lang="en-US" altLang="zh-CN" sz="2800" dirty="0" smtClean="0"/>
          </a:p>
          <a:p>
            <a:pPr marL="914400" lvl="2" indent="-457200">
              <a:lnSpc>
                <a:spcPct val="120000"/>
              </a:lnSpc>
              <a:spcBef>
                <a:spcPts val="2000"/>
              </a:spcBef>
            </a:pPr>
            <a:r>
              <a:rPr lang="zh-CN" altLang="en-US" sz="2800" dirty="0" smtClean="0"/>
              <a:t>因患病（需提供就诊材料、诊断证明）或突遇意外导致伤残等特殊情况，本人无法到场参加考核（可考试后三天内提交申请）。</a:t>
            </a:r>
            <a:endParaRPr lang="en-US" altLang="zh-CN" sz="2800" dirty="0" smtClean="0"/>
          </a:p>
          <a:p>
            <a:pPr marL="914400" lvl="2" indent="-457200">
              <a:lnSpc>
                <a:spcPct val="120000"/>
              </a:lnSpc>
              <a:spcBef>
                <a:spcPts val="2000"/>
              </a:spcBef>
            </a:pPr>
            <a:r>
              <a:rPr lang="zh-CN" altLang="en-US" sz="2800" dirty="0" smtClean="0"/>
              <a:t>经学校委派，代表学校外出参加学科竞赛、文体比赛或其他重要活动，未能按时回校参加考核的。</a:t>
            </a:r>
            <a:endParaRPr lang="en-US" altLang="zh-CN" sz="2800" dirty="0" smtClean="0"/>
          </a:p>
          <a:p>
            <a:pPr marL="914400" lvl="2" indent="-457200">
              <a:lnSpc>
                <a:spcPct val="120000"/>
              </a:lnSpc>
              <a:spcBef>
                <a:spcPts val="2000"/>
              </a:spcBef>
            </a:pPr>
            <a:r>
              <a:rPr lang="zh-CN" altLang="en-US" sz="2800" dirty="0"/>
              <a:t>报名参加全国硕士研究生统一招生考试，且课程考核时间安排在考研开始之前</a:t>
            </a:r>
            <a:r>
              <a:rPr lang="en-US" altLang="zh-CN" sz="2800" dirty="0"/>
              <a:t>10</a:t>
            </a:r>
            <a:r>
              <a:rPr lang="zh-CN" altLang="en-US" sz="2800" dirty="0"/>
              <a:t>天以内、之后</a:t>
            </a:r>
            <a:r>
              <a:rPr lang="en-US" altLang="zh-CN" sz="2800" dirty="0"/>
              <a:t>3</a:t>
            </a:r>
            <a:r>
              <a:rPr lang="zh-CN" altLang="en-US" sz="2800" dirty="0"/>
              <a:t>天以内的学生，凭准考证申请。</a:t>
            </a:r>
            <a:endParaRPr lang="en-US" altLang="zh-CN" sz="2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5"/>
          <p:cNvSpPr txBox="1"/>
          <p:nvPr/>
        </p:nvSpPr>
        <p:spPr>
          <a:xfrm>
            <a:off x="864136" y="1628800"/>
            <a:ext cx="10515600" cy="435133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898525">
              <a:spcBef>
                <a:spcPts val="1000"/>
              </a:spcBef>
              <a:buNone/>
            </a:pPr>
            <a:r>
              <a:rPr lang="zh-CN" altLang="en-US" sz="3600" b="1" dirty="0" smtClean="0"/>
              <a:t>学生在正</a:t>
            </a:r>
            <a:r>
              <a:rPr lang="zh-CN" altLang="en-US" sz="3600" b="1" dirty="0"/>
              <a:t>考考试之前以及缓考补考名单生成公</a:t>
            </a:r>
            <a:r>
              <a:rPr lang="zh-CN" altLang="en-US" sz="3600" b="1" dirty="0" smtClean="0"/>
              <a:t>示之前，有突发伤残</a:t>
            </a:r>
            <a:r>
              <a:rPr lang="zh-CN" altLang="en-US" sz="3600" b="1" dirty="0"/>
              <a:t>、</a:t>
            </a:r>
            <a:r>
              <a:rPr lang="zh-CN" altLang="en-US" sz="3600" b="1" dirty="0" smtClean="0"/>
              <a:t>突发办理</a:t>
            </a:r>
            <a:r>
              <a:rPr lang="zh-CN" altLang="en-US" sz="3600" b="1" dirty="0"/>
              <a:t>休学</a:t>
            </a:r>
            <a:r>
              <a:rPr lang="zh-CN" altLang="en-US" sz="3600" b="1" dirty="0" smtClean="0"/>
              <a:t>、申请征兵</a:t>
            </a:r>
            <a:r>
              <a:rPr lang="zh-CN" altLang="en-US" sz="3600" b="1" dirty="0"/>
              <a:t>入伍等客观原因无法参加考试的</a:t>
            </a:r>
            <a:r>
              <a:rPr lang="zh-CN" altLang="en-US" sz="3600" b="1" dirty="0" smtClean="0"/>
              <a:t>情形，应主动申请退课或者退出缓考补考名单，来不及办理的应积极主动与学工和学院教学办寻求帮助。</a:t>
            </a:r>
            <a:endParaRPr lang="en-US" altLang="zh-CN" sz="3600" b="1" dirty="0" smtClean="0"/>
          </a:p>
        </p:txBody>
      </p:sp>
      <p:sp>
        <p:nvSpPr>
          <p:cNvPr id="5" name="TextBox 2"/>
          <p:cNvSpPr txBox="1">
            <a:spLocks noChangeArrowheads="1"/>
          </p:cNvSpPr>
          <p:nvPr/>
        </p:nvSpPr>
        <p:spPr bwMode="auto">
          <a:xfrm>
            <a:off x="154920" y="269672"/>
            <a:ext cx="119177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课程正考、补考、缓考、登录成绩及退课</a:t>
            </a:r>
            <a:endParaRPr kumimoji="1" lang="zh-CN"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03512" y="1556792"/>
            <a:ext cx="8856984" cy="4524315"/>
          </a:xfrm>
          <a:prstGeom prst="rect">
            <a:avLst/>
          </a:prstGeom>
        </p:spPr>
        <p:txBody>
          <a:bodyPr wrap="square">
            <a:spAutoFit/>
          </a:bodyPr>
          <a:lstStyle/>
          <a:p>
            <a:r>
              <a:rPr lang="zh-CN" altLang="en-US" b="1" dirty="0" smtClean="0">
                <a:solidFill>
                  <a:srgbClr val="FF0000"/>
                </a:solidFill>
              </a:rPr>
              <a:t>国家一流专业建设点</a:t>
            </a:r>
            <a:r>
              <a:rPr lang="en-US" altLang="zh-CN" b="1" dirty="0" smtClean="0">
                <a:solidFill>
                  <a:srgbClr val="FF0000"/>
                </a:solidFill>
              </a:rPr>
              <a:t>46</a:t>
            </a:r>
            <a:r>
              <a:rPr lang="zh-CN" altLang="en-US" b="1" dirty="0" smtClean="0">
                <a:solidFill>
                  <a:srgbClr val="FF0000"/>
                </a:solidFill>
              </a:rPr>
              <a:t>个：</a:t>
            </a:r>
            <a:r>
              <a:rPr lang="zh-CN" altLang="zh-CN" dirty="0" smtClean="0"/>
              <a:t>电气</a:t>
            </a:r>
            <a:r>
              <a:rPr lang="zh-CN" altLang="zh-CN" dirty="0"/>
              <a:t>工程及其自动化、自动化、机械设计制造及其自动化、能源与动力工程、计算机科学与技术、电子信息工程、通信工程、轻化工程、包装工程、食品科学与工程、土木工程、水利水电工程、材料科学与工程、环境工程、矿物资源工程、木材科学与工程、化学工程与工艺、化学、应用化学、生物技术、数学与应用数学、物理学、农学、园艺、植物保护、农业资源与环境、动物科学、动物医学、林学、会计学、工商管理、旅游管理、公共事业管理、金融学、经济学、国际经济与贸易、英语、翻译、泰语、越南语、汉语言文学、新闻学、播音与主持艺术、美术学、音乐学、</a:t>
            </a:r>
            <a:r>
              <a:rPr lang="zh-CN" altLang="zh-CN" dirty="0" smtClean="0"/>
              <a:t>法学</a:t>
            </a:r>
            <a:endParaRPr lang="en-US" altLang="zh-CN" dirty="0" smtClean="0"/>
          </a:p>
          <a:p>
            <a:r>
              <a:rPr lang="zh-CN" altLang="en-US" b="1" dirty="0">
                <a:solidFill>
                  <a:srgbClr val="FF0000"/>
                </a:solidFill>
              </a:rPr>
              <a:t>区级</a:t>
            </a:r>
            <a:r>
              <a:rPr lang="zh-CN" altLang="zh-CN" b="1" dirty="0" smtClean="0">
                <a:solidFill>
                  <a:srgbClr val="FF0000"/>
                </a:solidFill>
              </a:rPr>
              <a:t>一流</a:t>
            </a:r>
            <a:r>
              <a:rPr lang="zh-CN" altLang="zh-CN" b="1" dirty="0">
                <a:solidFill>
                  <a:srgbClr val="FF0000"/>
                </a:solidFill>
              </a:rPr>
              <a:t>本科专业建设点</a:t>
            </a:r>
            <a:r>
              <a:rPr lang="en-US" altLang="zh-CN" b="1" dirty="0">
                <a:solidFill>
                  <a:srgbClr val="FF0000"/>
                </a:solidFill>
              </a:rPr>
              <a:t>33</a:t>
            </a:r>
            <a:r>
              <a:rPr lang="zh-CN" altLang="zh-CN" b="1" dirty="0">
                <a:solidFill>
                  <a:srgbClr val="FF0000"/>
                </a:solidFill>
              </a:rPr>
              <a:t>个：</a:t>
            </a:r>
            <a:r>
              <a:rPr lang="zh-CN" altLang="zh-CN" dirty="0"/>
              <a:t>机械电子工程、车辆工程、能源与动力工程、建筑学、信息安全、包装工程、水利水电工程、材料成型及控制工程、材料科学与工程、环境工程、海洋科学、化学、生态学、生物科学、数学与应用数学、信息与计算科学、电子科学与技术、林学、园艺、植物保护、工商管理、翻译、日语、汉语言文学、汉语国际教育、广播电视学、广告学、艺术设计学、音乐学、舞蹈学、思想政治教育、哲学、运动训练</a:t>
            </a:r>
          </a:p>
          <a:p>
            <a:r>
              <a:rPr lang="en-US" altLang="zh-CN" b="1" dirty="0" smtClean="0">
                <a:solidFill>
                  <a:srgbClr val="FF0000"/>
                </a:solidFill>
              </a:rPr>
              <a:t>5</a:t>
            </a:r>
            <a:r>
              <a:rPr lang="zh-CN" altLang="en-US" b="1" dirty="0" smtClean="0">
                <a:solidFill>
                  <a:srgbClr val="FF0000"/>
                </a:solidFill>
              </a:rPr>
              <a:t>个专业通过工程教育认证：</a:t>
            </a:r>
            <a:r>
              <a:rPr lang="zh-CN" altLang="en-US" b="1" dirty="0"/>
              <a:t>机械制造及其自动化，计算机科学与技术，轻化工程，土木工程，水利水电工程</a:t>
            </a:r>
            <a:r>
              <a:rPr lang="en-US" altLang="zh-CN" b="1" dirty="0"/>
              <a:t>5</a:t>
            </a:r>
            <a:r>
              <a:rPr lang="zh-CN" altLang="en-US" b="1" dirty="0"/>
              <a:t>个</a:t>
            </a:r>
            <a:r>
              <a:rPr lang="zh-CN" altLang="en-US" b="1" dirty="0" smtClean="0"/>
              <a:t>专业；环境工程专业通过现场评估。</a:t>
            </a:r>
            <a:endParaRPr lang="zh-CN" altLang="en-US" b="1" dirty="0"/>
          </a:p>
        </p:txBody>
      </p:sp>
      <p:sp>
        <p:nvSpPr>
          <p:cNvPr id="5" name="TextBox 2"/>
          <p:cNvSpPr txBox="1">
            <a:spLocks noChangeArrowheads="1"/>
          </p:cNvSpPr>
          <p:nvPr/>
        </p:nvSpPr>
        <p:spPr bwMode="auto">
          <a:xfrm>
            <a:off x="154920" y="269672"/>
            <a:ext cx="882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广西大学本科专业建设情况</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5"/>
          <p:cNvSpPr txBox="1"/>
          <p:nvPr/>
        </p:nvSpPr>
        <p:spPr>
          <a:xfrm>
            <a:off x="353152" y="1556792"/>
            <a:ext cx="11521280" cy="4351338"/>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spcBef>
                <a:spcPts val="1000"/>
              </a:spcBef>
              <a:buFont typeface="Wingdings" panose="05000000000000000000" pitchFamily="2" charset="2"/>
              <a:buChar char="Ø"/>
            </a:pPr>
            <a:r>
              <a:rPr lang="zh-CN" altLang="en-US" sz="2800" b="1" dirty="0" smtClean="0"/>
              <a:t>参军入伍有两种入伍途径，分别是：院校入伍和地方入伍。</a:t>
            </a:r>
            <a:endParaRPr lang="en-US" altLang="zh-CN" sz="2800" b="1" dirty="0" smtClean="0"/>
          </a:p>
          <a:p>
            <a:pPr marL="457200" lvl="1" indent="-457200">
              <a:spcBef>
                <a:spcPts val="1000"/>
              </a:spcBef>
              <a:buFont typeface="Wingdings" panose="05000000000000000000" pitchFamily="2" charset="2"/>
              <a:buChar char="Ø"/>
            </a:pPr>
            <a:r>
              <a:rPr lang="zh-CN" altLang="en-US" b="1" dirty="0" smtClean="0"/>
              <a:t>一年</a:t>
            </a:r>
            <a:r>
              <a:rPr lang="zh-CN" altLang="en-US" b="1" dirty="0"/>
              <a:t>两征，春季征兵是</a:t>
            </a:r>
            <a:r>
              <a:rPr lang="en-US" altLang="zh-CN" b="1" dirty="0"/>
              <a:t>3</a:t>
            </a:r>
            <a:r>
              <a:rPr lang="zh-CN" altLang="en-US" b="1" dirty="0"/>
              <a:t>月份送兵，秋季征兵是</a:t>
            </a:r>
            <a:r>
              <a:rPr lang="en-US" altLang="zh-CN" b="1" dirty="0"/>
              <a:t>9</a:t>
            </a:r>
            <a:r>
              <a:rPr lang="zh-CN" altLang="en-US" b="1" dirty="0"/>
              <a:t>月份送兵。退伍也是两次，春季退伍一般</a:t>
            </a:r>
            <a:r>
              <a:rPr lang="en-US" altLang="zh-CN" b="1" dirty="0"/>
              <a:t>3</a:t>
            </a:r>
            <a:r>
              <a:rPr lang="zh-CN" altLang="en-US" b="1" dirty="0"/>
              <a:t>月，最迟</a:t>
            </a:r>
            <a:r>
              <a:rPr lang="en-US" altLang="zh-CN" b="1" dirty="0"/>
              <a:t>4</a:t>
            </a:r>
            <a:r>
              <a:rPr lang="zh-CN" altLang="en-US" b="1" dirty="0" smtClean="0"/>
              <a:t>月；秋季</a:t>
            </a:r>
            <a:r>
              <a:rPr lang="zh-CN" altLang="en-US" b="1" dirty="0"/>
              <a:t>退伍一般是</a:t>
            </a:r>
            <a:r>
              <a:rPr lang="en-US" altLang="zh-CN" b="1" dirty="0"/>
              <a:t>9</a:t>
            </a:r>
            <a:r>
              <a:rPr lang="zh-CN" altLang="en-US" b="1" dirty="0"/>
              <a:t>月份，但是也有特殊情况推迟到</a:t>
            </a:r>
            <a:r>
              <a:rPr lang="en-US" altLang="zh-CN" b="1" dirty="0"/>
              <a:t>12</a:t>
            </a:r>
            <a:r>
              <a:rPr lang="zh-CN" altLang="en-US" b="1" dirty="0"/>
              <a:t>月份退伍</a:t>
            </a:r>
            <a:r>
              <a:rPr lang="zh-CN" altLang="en-US" b="1" dirty="0" smtClean="0"/>
              <a:t>的</a:t>
            </a:r>
            <a:r>
              <a:rPr lang="en-US" altLang="zh-CN" b="1" dirty="0" smtClean="0"/>
              <a:t>(</a:t>
            </a:r>
            <a:r>
              <a:rPr lang="zh-CN" altLang="en-US" b="1" dirty="0" smtClean="0"/>
              <a:t>但必须拿到部队的延迟退伍通知</a:t>
            </a:r>
            <a:r>
              <a:rPr lang="en-US" altLang="zh-CN" b="1" dirty="0" smtClean="0"/>
              <a:t>)</a:t>
            </a:r>
            <a:r>
              <a:rPr lang="zh-CN" altLang="en-US" b="1" dirty="0" smtClean="0"/>
              <a:t>。</a:t>
            </a:r>
            <a:endParaRPr lang="en-US" altLang="zh-CN" b="1" dirty="0" smtClean="0"/>
          </a:p>
          <a:p>
            <a:pPr marL="457200" lvl="1" indent="-457200">
              <a:spcBef>
                <a:spcPts val="1000"/>
              </a:spcBef>
              <a:buFont typeface="Wingdings" panose="05000000000000000000" pitchFamily="2" charset="2"/>
              <a:buChar char="Ø"/>
            </a:pPr>
            <a:r>
              <a:rPr lang="zh-CN" altLang="zh-CN" b="1" dirty="0"/>
              <a:t>院校入伍指的是通过广西大学武装部报名入伍</a:t>
            </a:r>
            <a:r>
              <a:rPr lang="en-US" altLang="zh-CN" b="1" dirty="0"/>
              <a:t>(</a:t>
            </a:r>
            <a:r>
              <a:rPr lang="zh-CN" altLang="zh-CN" b="1" dirty="0"/>
              <a:t>归口西乡塘武装部管理</a:t>
            </a:r>
            <a:r>
              <a:rPr lang="en-US" altLang="zh-CN" b="1" dirty="0"/>
              <a:t>)</a:t>
            </a:r>
            <a:r>
              <a:rPr lang="zh-CN" altLang="zh-CN" b="1" dirty="0"/>
              <a:t>，地方入伍指的是通过居住当地武装部入伍。院校入伍和地方入伍都需要办理保留学籍手续（包括退课等）。退课只办理保留学籍当学期课程，无法退前一学期的课程，如果学生办有缓考，因特殊情况不能参加考试，应提前向学院报告，反馈给考试岗，及时处理</a:t>
            </a:r>
            <a:r>
              <a:rPr lang="zh-CN" altLang="zh-CN" b="1" dirty="0" smtClean="0"/>
              <a:t>。</a:t>
            </a:r>
            <a:endParaRPr lang="en-US" altLang="zh-CN" b="1" dirty="0" smtClean="0"/>
          </a:p>
          <a:p>
            <a:pPr marL="457200" lvl="1" indent="-457200">
              <a:spcBef>
                <a:spcPts val="1000"/>
              </a:spcBef>
              <a:buFont typeface="Wingdings" panose="05000000000000000000" pitchFamily="2" charset="2"/>
              <a:buChar char="Ø"/>
            </a:pPr>
            <a:r>
              <a:rPr lang="zh-CN" altLang="zh-CN" b="1" dirty="0"/>
              <a:t>入伍期间学籍状态为保留学籍，退伍回校需办理复学，超过</a:t>
            </a:r>
            <a:r>
              <a:rPr lang="en-US" altLang="zh-CN" b="1" dirty="0"/>
              <a:t>10</a:t>
            </a:r>
            <a:r>
              <a:rPr lang="zh-CN" altLang="zh-CN" b="1" dirty="0"/>
              <a:t>月份复学的必须要拿到延迟退伍通知，退伍复学应在规定时间内及时办理，否则影响转专业，转专业一般在</a:t>
            </a:r>
            <a:r>
              <a:rPr lang="en-US" altLang="zh-CN" b="1" dirty="0"/>
              <a:t>9</a:t>
            </a:r>
            <a:r>
              <a:rPr lang="zh-CN" altLang="zh-CN" b="1" dirty="0"/>
              <a:t>月份。</a:t>
            </a:r>
            <a:endParaRPr lang="en-US" altLang="zh-CN" sz="2800" b="1" dirty="0" smtClean="0"/>
          </a:p>
        </p:txBody>
      </p:sp>
      <p:sp>
        <p:nvSpPr>
          <p:cNvPr id="5" name="TextBox 2"/>
          <p:cNvSpPr txBox="1">
            <a:spLocks noChangeArrowheads="1"/>
          </p:cNvSpPr>
          <p:nvPr/>
        </p:nvSpPr>
        <p:spPr bwMode="auto">
          <a:xfrm>
            <a:off x="154920" y="269672"/>
            <a:ext cx="119177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200" i="0" u="none" dirty="0">
                <a:solidFill>
                  <a:prstClr val="white"/>
                </a:solidFill>
                <a:latin typeface="微软雅黑" panose="020B0503020204020204" pitchFamily="34" charset="-122"/>
                <a:ea typeface="微软雅黑" panose="020B0503020204020204" pitchFamily="34" charset="-122"/>
              </a:rPr>
              <a:t>参军</a:t>
            </a:r>
            <a:r>
              <a:rPr lang="zh-CN" altLang="en-US" sz="3200" i="0" u="none" dirty="0" smtClean="0">
                <a:solidFill>
                  <a:prstClr val="white"/>
                </a:solidFill>
                <a:latin typeface="微软雅黑" panose="020B0503020204020204" pitchFamily="34" charset="-122"/>
                <a:ea typeface="微软雅黑" panose="020B0503020204020204" pitchFamily="34" charset="-122"/>
              </a:rPr>
              <a:t>入伍、学籍与课程管理须知</a:t>
            </a:r>
            <a:endParaRPr kumimoji="1" lang="zh-CN"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休学与复学</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内容占位符 5"/>
          <p:cNvSpPr txBox="1"/>
          <p:nvPr/>
        </p:nvSpPr>
        <p:spPr>
          <a:xfrm>
            <a:off x="838200" y="1825625"/>
            <a:ext cx="10515600" cy="4351338"/>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14400" lvl="2" indent="-457200">
              <a:lnSpc>
                <a:spcPct val="120000"/>
              </a:lnSpc>
              <a:spcBef>
                <a:spcPts val="2000"/>
              </a:spcBef>
            </a:pPr>
            <a:r>
              <a:rPr lang="zh-CN" altLang="en-US" sz="2800" dirty="0" smtClean="0"/>
              <a:t>可以分阶段完成学业，申请休学或者学校认为应当休学者，由学校批准。</a:t>
            </a:r>
            <a:endParaRPr lang="en-US" altLang="zh-CN" sz="2800" dirty="0" smtClean="0"/>
          </a:p>
          <a:p>
            <a:pPr marL="914400" lvl="2" indent="-457200">
              <a:lnSpc>
                <a:spcPct val="120000"/>
              </a:lnSpc>
              <a:spcBef>
                <a:spcPts val="2000"/>
              </a:spcBef>
            </a:pPr>
            <a:r>
              <a:rPr lang="zh-CN" altLang="en-US" sz="2800" dirty="0" smtClean="0"/>
              <a:t>休学时间累计不得超过两学年</a:t>
            </a:r>
            <a:r>
              <a:rPr lang="en-US" altLang="zh-CN" sz="2800" dirty="0" smtClean="0"/>
              <a:t>(</a:t>
            </a:r>
            <a:r>
              <a:rPr lang="zh-CN" altLang="en-US" sz="2800" dirty="0" smtClean="0"/>
              <a:t>即四个学期，应征入伍除外</a:t>
            </a:r>
            <a:r>
              <a:rPr lang="en-US" altLang="zh-CN" sz="2800" dirty="0" smtClean="0"/>
              <a:t>)</a:t>
            </a:r>
            <a:r>
              <a:rPr lang="zh-CN" altLang="en-US" sz="2800" dirty="0" smtClean="0"/>
              <a:t>。</a:t>
            </a:r>
            <a:endParaRPr lang="en-US" altLang="zh-CN" sz="2800" dirty="0" smtClean="0"/>
          </a:p>
          <a:p>
            <a:pPr marL="914400" lvl="2" indent="-457200">
              <a:lnSpc>
                <a:spcPct val="120000"/>
              </a:lnSpc>
              <a:spcBef>
                <a:spcPts val="2000"/>
              </a:spcBef>
            </a:pPr>
            <a:r>
              <a:rPr lang="zh-CN" altLang="zh-CN" sz="2800" dirty="0"/>
              <a:t>休学同学只退当学期课程，无法退前一学期的课程，如果学生办有缓考，因特殊情况不能参加考试，应提前向学院报告，反馈给考试岗，及时处理。 </a:t>
            </a:r>
            <a:endParaRPr lang="en-US" altLang="zh-CN" sz="2800" dirty="0" smtClean="0"/>
          </a:p>
          <a:p>
            <a:pPr marL="914400" lvl="2" indent="-457200">
              <a:lnSpc>
                <a:spcPct val="120000"/>
              </a:lnSpc>
              <a:spcBef>
                <a:spcPts val="2000"/>
              </a:spcBef>
            </a:pPr>
            <a:r>
              <a:rPr lang="zh-CN" altLang="en-US" sz="2800" dirty="0" smtClean="0"/>
              <a:t>休学期满，在学校注册结束后两周内未提出复学申请或者申请复学经复查不合格的，应作退学处理。</a:t>
            </a:r>
            <a:endParaRPr lang="zh-CN" altLang="en-US" sz="3600" b="1" dirty="0">
              <a:latin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学业</a:t>
            </a:r>
            <a:r>
              <a:rPr lang="zh-CN" altLang="en-US" sz="3600" i="0" u="none" dirty="0" smtClean="0">
                <a:solidFill>
                  <a:prstClr val="white"/>
                </a:solidFill>
                <a:latin typeface="微软雅黑" panose="020B0503020204020204" pitchFamily="34" charset="-122"/>
                <a:ea typeface="微软雅黑" panose="020B0503020204020204" pitchFamily="34" charset="-122"/>
              </a:rPr>
              <a:t>预警与帮扶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6" name="表格 5"/>
          <p:cNvGraphicFramePr>
            <a:graphicFrameLocks noGrp="1"/>
          </p:cNvGraphicFramePr>
          <p:nvPr/>
        </p:nvGraphicFramePr>
        <p:xfrm>
          <a:off x="1127448" y="1174968"/>
          <a:ext cx="10225136" cy="4846320"/>
        </p:xfrm>
        <a:graphic>
          <a:graphicData uri="http://schemas.openxmlformats.org/drawingml/2006/table">
            <a:tbl>
              <a:tblPr firstRow="1" bandRow="1">
                <a:tableStyleId>{5C22544A-7EE6-4342-B048-85BDC9FD1C3A}</a:tableStyleId>
              </a:tblPr>
              <a:tblGrid>
                <a:gridCol w="1639571">
                  <a:extLst>
                    <a:ext uri="{9D8B030D-6E8A-4147-A177-3AD203B41FA5}">
                      <a16:colId xmlns:a16="http://schemas.microsoft.com/office/drawing/2014/main" xmlns="" val="20000"/>
                    </a:ext>
                  </a:extLst>
                </a:gridCol>
                <a:gridCol w="8585565">
                  <a:extLst>
                    <a:ext uri="{9D8B030D-6E8A-4147-A177-3AD203B41FA5}">
                      <a16:colId xmlns:a16="http://schemas.microsoft.com/office/drawing/2014/main" xmlns="" val="20001"/>
                    </a:ext>
                  </a:extLst>
                </a:gridCol>
              </a:tblGrid>
              <a:tr h="370840">
                <a:tc>
                  <a:txBody>
                    <a:bodyPr/>
                    <a:lstStyle/>
                    <a:p>
                      <a:pPr algn="ctr"/>
                      <a:r>
                        <a:rPr lang="zh-CN" altLang="en-US" dirty="0" smtClean="0">
                          <a:solidFill>
                            <a:schemeClr val="tx1"/>
                          </a:solidFill>
                        </a:rPr>
                        <a:t>预警和退学分类</a:t>
                      </a:r>
                      <a:endParaRPr lang="zh-CN" altLang="en-US" dirty="0">
                        <a:solidFill>
                          <a:schemeClr val="tx1"/>
                        </a:solidFill>
                      </a:endParaRPr>
                    </a:p>
                  </a:txBody>
                  <a:tcPr/>
                </a:tc>
                <a:tc>
                  <a:txBody>
                    <a:bodyPr/>
                    <a:lstStyle/>
                    <a:p>
                      <a:pPr algn="ctr"/>
                      <a:r>
                        <a:rPr lang="zh-CN" altLang="en-US" dirty="0" smtClean="0">
                          <a:solidFill>
                            <a:schemeClr val="tx1"/>
                          </a:solidFill>
                        </a:rPr>
                        <a:t>达到处理条件</a:t>
                      </a:r>
                      <a:endParaRPr lang="zh-CN" altLang="en-US"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zh-CN" altLang="en-US" dirty="0" smtClean="0"/>
                        <a:t>预警学业警示</a:t>
                      </a:r>
                      <a:endParaRPr lang="zh-CN" altLang="en-US" dirty="0"/>
                    </a:p>
                  </a:txBody>
                  <a:tcPr/>
                </a:tc>
                <a:tc>
                  <a:txBody>
                    <a:bodyPr/>
                    <a:lstStyle/>
                    <a:p>
                      <a:pPr algn="l"/>
                      <a:r>
                        <a:rPr lang="zh-CN" altLang="en-US" dirty="0" smtClean="0"/>
                        <a:t>（一）学生所选课程考核不及格累计达到</a:t>
                      </a:r>
                      <a:r>
                        <a:rPr lang="en-US" altLang="zh-CN" dirty="0" smtClean="0"/>
                        <a:t>2</a:t>
                      </a:r>
                      <a:r>
                        <a:rPr lang="zh-CN" altLang="en-US" dirty="0" smtClean="0"/>
                        <a:t>门的；</a:t>
                      </a:r>
                    </a:p>
                    <a:p>
                      <a:pPr algn="l"/>
                      <a:r>
                        <a:rPr lang="zh-CN" altLang="en-US" dirty="0" smtClean="0"/>
                        <a:t>（二）在校学习的学生，截至第</a:t>
                      </a:r>
                      <a:r>
                        <a:rPr lang="en-US" altLang="zh-CN" dirty="0" smtClean="0"/>
                        <a:t>4</a:t>
                      </a:r>
                      <a:r>
                        <a:rPr lang="zh-CN" altLang="en-US" dirty="0" smtClean="0"/>
                        <a:t>周末（或学校规定的选课截止时间），单学期选课修读总学分未达到该学期教学计划总学分的</a:t>
                      </a:r>
                      <a:r>
                        <a:rPr lang="en-US" altLang="zh-CN" dirty="0" smtClean="0"/>
                        <a:t>80%</a:t>
                      </a:r>
                      <a:r>
                        <a:rPr lang="zh-CN" altLang="en-US" dirty="0" smtClean="0"/>
                        <a:t>的。</a:t>
                      </a:r>
                    </a:p>
                  </a:txBody>
                  <a:tcPr/>
                </a:tc>
                <a:extLst>
                  <a:ext uri="{0D108BD9-81ED-4DB2-BD59-A6C34878D82A}">
                    <a16:rowId xmlns:a16="http://schemas.microsoft.com/office/drawing/2014/main" xmlns="" val="10001"/>
                  </a:ext>
                </a:extLst>
              </a:tr>
              <a:tr h="370840">
                <a:tc>
                  <a:txBody>
                    <a:bodyPr/>
                    <a:lstStyle/>
                    <a:p>
                      <a:pPr algn="ctr"/>
                      <a:r>
                        <a:rPr lang="zh-CN" altLang="en-US" dirty="0" smtClean="0"/>
                        <a:t>试读学业警示</a:t>
                      </a:r>
                      <a:endParaRPr lang="zh-CN" altLang="en-US" dirty="0"/>
                    </a:p>
                  </a:txBody>
                  <a:tcPr/>
                </a:tc>
                <a:tc>
                  <a:txBody>
                    <a:bodyPr/>
                    <a:lstStyle/>
                    <a:p>
                      <a:pPr algn="l"/>
                      <a:r>
                        <a:rPr lang="zh-CN" altLang="en-US" dirty="0" smtClean="0"/>
                        <a:t>（一）相连两个学期未能获得该专业教学计划相连两个学期应修学分的</a:t>
                      </a:r>
                      <a:r>
                        <a:rPr lang="en-US" altLang="zh-CN" dirty="0" smtClean="0"/>
                        <a:t>2/3</a:t>
                      </a:r>
                      <a:r>
                        <a:rPr lang="zh-CN" altLang="en-US" dirty="0" smtClean="0"/>
                        <a:t>的；</a:t>
                      </a:r>
                    </a:p>
                    <a:p>
                      <a:pPr algn="l"/>
                      <a:r>
                        <a:rPr lang="zh-CN" altLang="en-US" dirty="0" smtClean="0"/>
                        <a:t>（二）在规定学制的第二、第三学年学分清理时，未能获得该专业教学计划累计应修学分的</a:t>
                      </a:r>
                      <a:r>
                        <a:rPr lang="en-US" altLang="zh-CN" dirty="0" smtClean="0"/>
                        <a:t>3/4</a:t>
                      </a:r>
                      <a:r>
                        <a:rPr lang="zh-CN" altLang="en-US" dirty="0" smtClean="0"/>
                        <a:t>的。</a:t>
                      </a:r>
                    </a:p>
                  </a:txBody>
                  <a:tcPr/>
                </a:tc>
                <a:extLst>
                  <a:ext uri="{0D108BD9-81ED-4DB2-BD59-A6C34878D82A}">
                    <a16:rowId xmlns:a16="http://schemas.microsoft.com/office/drawing/2014/main" xmlns="" val="10002"/>
                  </a:ext>
                </a:extLst>
              </a:tr>
              <a:tr h="370840">
                <a:tc>
                  <a:txBody>
                    <a:bodyPr/>
                    <a:lstStyle/>
                    <a:p>
                      <a:pPr algn="ctr"/>
                      <a:r>
                        <a:rPr lang="zh-CN" altLang="en-US" dirty="0" smtClean="0"/>
                        <a:t>留校试读</a:t>
                      </a:r>
                      <a:endParaRPr lang="zh-CN" altLang="en-US" dirty="0"/>
                    </a:p>
                  </a:txBody>
                  <a:tcPr/>
                </a:tc>
                <a:tc>
                  <a:txBody>
                    <a:bodyPr/>
                    <a:lstStyle/>
                    <a:p>
                      <a:pPr algn="l"/>
                      <a:r>
                        <a:rPr lang="zh-CN" altLang="en-US" dirty="0" smtClean="0"/>
                        <a:t>（一）未能获得该专业教学计划相连两个学期应修学分的</a:t>
                      </a:r>
                      <a:r>
                        <a:rPr lang="en-US" altLang="zh-CN" dirty="0" smtClean="0"/>
                        <a:t>1/2</a:t>
                      </a:r>
                      <a:r>
                        <a:rPr lang="zh-CN" altLang="en-US" dirty="0" smtClean="0"/>
                        <a:t>的；</a:t>
                      </a:r>
                    </a:p>
                    <a:p>
                      <a:pPr algn="l"/>
                      <a:r>
                        <a:rPr lang="zh-CN" altLang="en-US" dirty="0" smtClean="0"/>
                        <a:t>（二）四年制专业学生在第二、第三学年学分清理时，未能获得该专业教学计划累计应修学分的</a:t>
                      </a:r>
                      <a:r>
                        <a:rPr lang="en-US" altLang="zh-CN" dirty="0" smtClean="0"/>
                        <a:t>2/3</a:t>
                      </a:r>
                      <a:r>
                        <a:rPr lang="zh-CN" altLang="en-US" dirty="0" smtClean="0"/>
                        <a:t>的。</a:t>
                      </a:r>
                    </a:p>
                  </a:txBody>
                  <a:tcPr/>
                </a:tc>
                <a:extLst>
                  <a:ext uri="{0D108BD9-81ED-4DB2-BD59-A6C34878D82A}">
                    <a16:rowId xmlns:a16="http://schemas.microsoft.com/office/drawing/2014/main" xmlns="" val="10003"/>
                  </a:ext>
                </a:extLst>
              </a:tr>
              <a:tr h="370840">
                <a:tc>
                  <a:txBody>
                    <a:bodyPr/>
                    <a:lstStyle/>
                    <a:p>
                      <a:pPr algn="ctr"/>
                      <a:r>
                        <a:rPr lang="zh-CN" altLang="en-US" dirty="0" smtClean="0"/>
                        <a:t>退学</a:t>
                      </a:r>
                      <a:endParaRPr lang="zh-CN" altLang="en-US" dirty="0"/>
                    </a:p>
                  </a:txBody>
                  <a:tcPr/>
                </a:tc>
                <a:tc>
                  <a:txBody>
                    <a:bodyPr/>
                    <a:lstStyle/>
                    <a:p>
                      <a:pPr algn="l"/>
                      <a:r>
                        <a:rPr lang="zh-CN" altLang="en-US" dirty="0" smtClean="0"/>
                        <a:t>（一）在学校规定的最长修业年限内未完成学业的；</a:t>
                      </a:r>
                    </a:p>
                    <a:p>
                      <a:pPr algn="l"/>
                      <a:r>
                        <a:rPr lang="zh-CN" altLang="en-US" dirty="0" smtClean="0"/>
                        <a:t>（二）休学、保留学籍期满，超过学校规定的注册期限两周未提出复学申请或申请复学审查不合格的；</a:t>
                      </a:r>
                    </a:p>
                    <a:p>
                      <a:pPr algn="l"/>
                      <a:r>
                        <a:rPr lang="zh-CN" altLang="en-US" dirty="0" smtClean="0"/>
                        <a:t>（三）未经批准连续两周或一学期内累计超过两周未参加学校规定的教学活动的；</a:t>
                      </a:r>
                    </a:p>
                    <a:p>
                      <a:pPr algn="l"/>
                      <a:r>
                        <a:rPr lang="zh-CN" altLang="en-US" dirty="0" smtClean="0"/>
                        <a:t>（五）超过两周未注册而又未履行暂缓注册手续的；</a:t>
                      </a:r>
                    </a:p>
                  </a:txBody>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毕业审核</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3" name="表格 2"/>
          <p:cNvGraphicFramePr>
            <a:graphicFrameLocks noGrp="1"/>
          </p:cNvGraphicFramePr>
          <p:nvPr/>
        </p:nvGraphicFramePr>
        <p:xfrm>
          <a:off x="479376" y="1804248"/>
          <a:ext cx="11449272" cy="4577080"/>
        </p:xfrm>
        <a:graphic>
          <a:graphicData uri="http://schemas.openxmlformats.org/drawingml/2006/table">
            <a:tbl>
              <a:tblPr firstRow="1" bandRow="1">
                <a:tableStyleId>{5C22544A-7EE6-4342-B048-85BDC9FD1C3A}</a:tableStyleId>
              </a:tblPr>
              <a:tblGrid>
                <a:gridCol w="1331310">
                  <a:extLst>
                    <a:ext uri="{9D8B030D-6E8A-4147-A177-3AD203B41FA5}">
                      <a16:colId xmlns:a16="http://schemas.microsoft.com/office/drawing/2014/main" xmlns="" val="20000"/>
                    </a:ext>
                  </a:extLst>
                </a:gridCol>
                <a:gridCol w="10117962">
                  <a:extLst>
                    <a:ext uri="{9D8B030D-6E8A-4147-A177-3AD203B41FA5}">
                      <a16:colId xmlns:a16="http://schemas.microsoft.com/office/drawing/2014/main" xmlns="" val="20001"/>
                    </a:ext>
                  </a:extLst>
                </a:gridCol>
              </a:tblGrid>
              <a:tr h="370840">
                <a:tc>
                  <a:txBody>
                    <a:bodyPr/>
                    <a:lstStyle/>
                    <a:p>
                      <a:pPr algn="ctr"/>
                      <a:r>
                        <a:rPr lang="zh-CN" altLang="en-US" dirty="0" smtClean="0"/>
                        <a:t>分类</a:t>
                      </a:r>
                      <a:endParaRPr lang="zh-CN" altLang="en-US" dirty="0"/>
                    </a:p>
                  </a:txBody>
                  <a:tcPr/>
                </a:tc>
                <a:tc>
                  <a:txBody>
                    <a:bodyPr/>
                    <a:lstStyle/>
                    <a:p>
                      <a:pPr algn="ctr"/>
                      <a:r>
                        <a:rPr lang="zh-CN" altLang="en-US" dirty="0" smtClean="0"/>
                        <a:t>要求</a:t>
                      </a:r>
                      <a:endParaRPr lang="zh-CN" altLang="en-US" dirty="0"/>
                    </a:p>
                  </a:txBody>
                  <a:tcPr/>
                </a:tc>
                <a:extLst>
                  <a:ext uri="{0D108BD9-81ED-4DB2-BD59-A6C34878D82A}">
                    <a16:rowId xmlns:a16="http://schemas.microsoft.com/office/drawing/2014/main" xmlns="" val="10000"/>
                  </a:ext>
                </a:extLst>
              </a:tr>
              <a:tr h="370840">
                <a:tc>
                  <a:txBody>
                    <a:bodyPr/>
                    <a:lstStyle/>
                    <a:p>
                      <a:pPr algn="ctr"/>
                      <a:r>
                        <a:rPr lang="zh-CN" altLang="en-US" dirty="0" smtClean="0"/>
                        <a:t>毕业</a:t>
                      </a:r>
                      <a:endParaRPr lang="zh-CN" altLang="en-US" dirty="0"/>
                    </a:p>
                  </a:txBody>
                  <a:tcPr/>
                </a:tc>
                <a:tc>
                  <a:txBody>
                    <a:bodyPr/>
                    <a:lstStyle/>
                    <a:p>
                      <a:r>
                        <a:rPr lang="zh-CN" altLang="en-US" dirty="0" smtClean="0"/>
                        <a:t>学生在规定的学习年限内，修完教学计划规定内容，成绩合格，达到学校毕业要求的，准予毕业，发给毕业证书。</a:t>
                      </a:r>
                    </a:p>
                    <a:p>
                      <a:pPr marL="285750" indent="-285750">
                        <a:buFont typeface="Wingdings" panose="05000000000000000000" pitchFamily="2" charset="2"/>
                        <a:buChar char="p"/>
                      </a:pPr>
                      <a:r>
                        <a:rPr lang="zh-CN" altLang="en-US" dirty="0" smtClean="0"/>
                        <a:t>符合广西大学学士学位授予条件的，授予学士学位</a:t>
                      </a:r>
                    </a:p>
                    <a:p>
                      <a:pPr marL="285750" indent="-285750">
                        <a:buFont typeface="Wingdings" panose="05000000000000000000" pitchFamily="2" charset="2"/>
                        <a:buChar char="p"/>
                      </a:pPr>
                      <a:r>
                        <a:rPr lang="zh-CN" altLang="en-US" dirty="0" smtClean="0"/>
                        <a:t>可申请提前毕业；可以在学校规定的最长学习年限（学制</a:t>
                      </a:r>
                      <a:r>
                        <a:rPr lang="en-US" altLang="zh-CN" dirty="0" smtClean="0"/>
                        <a:t>+2</a:t>
                      </a:r>
                      <a:r>
                        <a:rPr lang="zh-CN" altLang="en-US" dirty="0" smtClean="0"/>
                        <a:t>年）内申请延期毕业</a:t>
                      </a:r>
                    </a:p>
                  </a:txBody>
                  <a:tcPr/>
                </a:tc>
                <a:extLst>
                  <a:ext uri="{0D108BD9-81ED-4DB2-BD59-A6C34878D82A}">
                    <a16:rowId xmlns:a16="http://schemas.microsoft.com/office/drawing/2014/main" xmlns="" val="10001"/>
                  </a:ext>
                </a:extLst>
              </a:tr>
              <a:tr h="370840">
                <a:tc>
                  <a:txBody>
                    <a:bodyPr/>
                    <a:lstStyle/>
                    <a:p>
                      <a:pPr algn="ctr"/>
                      <a:r>
                        <a:rPr lang="zh-CN" altLang="en-US" dirty="0" smtClean="0"/>
                        <a:t>结业</a:t>
                      </a:r>
                      <a:endParaRPr lang="zh-CN" altLang="en-US" dirty="0"/>
                    </a:p>
                  </a:txBody>
                  <a:tcPr/>
                </a:tc>
                <a:tc>
                  <a:txBody>
                    <a:bodyPr/>
                    <a:lstStyle/>
                    <a:p>
                      <a:r>
                        <a:rPr lang="zh-CN" altLang="en-US" dirty="0" smtClean="0"/>
                        <a:t>学生在规定的学习年限内，修完教学计划规定内容（课程均有大于零分的成绩），但未达到学校毕业要求的，准予结业，发给结业证书；在规定的学习年限内将未通过的课程修完，可以申请换发毕业证书。符合学位授予条件的，授予学士学位。</a:t>
                      </a:r>
                    </a:p>
                  </a:txBody>
                  <a:tcPr/>
                </a:tc>
                <a:extLst>
                  <a:ext uri="{0D108BD9-81ED-4DB2-BD59-A6C34878D82A}">
                    <a16:rowId xmlns:a16="http://schemas.microsoft.com/office/drawing/2014/main" xmlns="" val="10002"/>
                  </a:ext>
                </a:extLst>
              </a:tr>
              <a:tr h="387568">
                <a:tc>
                  <a:txBody>
                    <a:bodyPr/>
                    <a:lstStyle/>
                    <a:p>
                      <a:pPr algn="ctr"/>
                      <a:r>
                        <a:rPr lang="zh-CN" altLang="en-US" dirty="0" smtClean="0"/>
                        <a:t>肄业</a:t>
                      </a:r>
                      <a:endParaRPr lang="zh-CN" altLang="en-US" dirty="0"/>
                    </a:p>
                  </a:txBody>
                  <a:tcPr/>
                </a:tc>
                <a:tc>
                  <a:txBody>
                    <a:bodyPr/>
                    <a:lstStyle/>
                    <a:p>
                      <a:r>
                        <a:rPr lang="zh-CN" altLang="en-US" dirty="0" smtClean="0"/>
                        <a:t>对在校修读一学期及以上，但未满一学年的退学学生，可发给写实性学习证明；对在校修读一学年及以上，且至少取得</a:t>
                      </a:r>
                      <a:r>
                        <a:rPr lang="en-US" altLang="zh-CN" dirty="0" smtClean="0"/>
                        <a:t>15</a:t>
                      </a:r>
                      <a:r>
                        <a:rPr lang="zh-CN" altLang="en-US" dirty="0" smtClean="0"/>
                        <a:t>学分的退学学生，经本人申请，学校发给肄业证书</a:t>
                      </a:r>
                    </a:p>
                  </a:txBody>
                  <a:tcPr/>
                </a:tc>
                <a:extLst>
                  <a:ext uri="{0D108BD9-81ED-4DB2-BD59-A6C34878D82A}">
                    <a16:rowId xmlns:a16="http://schemas.microsoft.com/office/drawing/2014/main" xmlns="" val="10003"/>
                  </a:ext>
                </a:extLst>
              </a:tr>
              <a:tr h="370840">
                <a:tc>
                  <a:txBody>
                    <a:bodyPr/>
                    <a:lstStyle/>
                    <a:p>
                      <a:pPr algn="ctr"/>
                      <a:r>
                        <a:rPr lang="zh-CN" altLang="en-US" dirty="0" smtClean="0"/>
                        <a:t>授予学士学位</a:t>
                      </a:r>
                      <a:endParaRPr lang="zh-CN" altLang="en-US" dirty="0"/>
                    </a:p>
                  </a:txBody>
                  <a:tcPr/>
                </a:tc>
                <a:tc>
                  <a:txBody>
                    <a:bodyPr/>
                    <a:lstStyle/>
                    <a:p>
                      <a:r>
                        <a:rPr lang="en-US" altLang="zh-CN" dirty="0" smtClean="0"/>
                        <a:t>1.</a:t>
                      </a:r>
                      <a:r>
                        <a:rPr lang="zh-CN" altLang="en-US" dirty="0" smtClean="0"/>
                        <a:t>拥护中国共产党的领导，拥护社会主义制度，遵守宪法和法律，遵守学术道德和学术规范；</a:t>
                      </a:r>
                    </a:p>
                    <a:p>
                      <a:r>
                        <a:rPr lang="en-US" altLang="zh-CN" dirty="0" smtClean="0"/>
                        <a:t>2.</a:t>
                      </a:r>
                      <a:r>
                        <a:rPr lang="zh-CN" altLang="en-US" dirty="0" smtClean="0"/>
                        <a:t>完成教学计划的各项要求，经审核准予毕业，其课程的加权平均成绩在</a:t>
                      </a:r>
                      <a:r>
                        <a:rPr lang="en-US" altLang="zh-CN" b="1" dirty="0" smtClean="0">
                          <a:solidFill>
                            <a:srgbClr val="FF0000"/>
                          </a:solidFill>
                        </a:rPr>
                        <a:t>70.00</a:t>
                      </a:r>
                      <a:r>
                        <a:rPr lang="zh-CN" altLang="en-US" b="1" dirty="0" smtClean="0">
                          <a:solidFill>
                            <a:srgbClr val="FF0000"/>
                          </a:solidFill>
                        </a:rPr>
                        <a:t>分及以上；</a:t>
                      </a:r>
                    </a:p>
                    <a:p>
                      <a:r>
                        <a:rPr lang="en-US" altLang="zh-CN" dirty="0" smtClean="0"/>
                        <a:t>3.</a:t>
                      </a:r>
                      <a:r>
                        <a:rPr lang="zh-CN" altLang="en-US" dirty="0" smtClean="0"/>
                        <a:t>通过毕业论文或者毕业设计等毕业环节审查，表明确已在本学科或者专业领域较好地掌握基础理论、专门知识和基本技能，具有从事学术研究或者承担专业实践工作的初步能力；</a:t>
                      </a:r>
                    </a:p>
                    <a:p>
                      <a:r>
                        <a:rPr lang="en-US" altLang="zh-CN" b="1" dirty="0" smtClean="0">
                          <a:solidFill>
                            <a:srgbClr val="FF0000"/>
                          </a:solidFill>
                        </a:rPr>
                        <a:t>4.</a:t>
                      </a:r>
                      <a:r>
                        <a:rPr lang="zh-CN" altLang="en-US" b="1" dirty="0" smtClean="0">
                          <a:solidFill>
                            <a:srgbClr val="FF0000"/>
                          </a:solidFill>
                        </a:rPr>
                        <a:t>在籍期间所受警告、严重警告、记过、留校察看等纪律处分，到期按学校规定程序予以解除者。</a:t>
                      </a:r>
                    </a:p>
                  </a:txBody>
                  <a:tcPr/>
                </a:tc>
                <a:extLst>
                  <a:ext uri="{0D108BD9-81ED-4DB2-BD59-A6C34878D82A}">
                    <a16:rowId xmlns:a16="http://schemas.microsoft.com/office/drawing/2014/main" xmlns="" val="10004"/>
                  </a:ext>
                </a:extLst>
              </a:tr>
            </a:tbl>
          </a:graphicData>
        </a:graphic>
      </p:graphicFrame>
      <p:sp>
        <p:nvSpPr>
          <p:cNvPr id="4" name="文本框 8"/>
          <p:cNvSpPr txBox="1"/>
          <p:nvPr/>
        </p:nvSpPr>
        <p:spPr>
          <a:xfrm>
            <a:off x="-168696" y="1147472"/>
            <a:ext cx="12241360" cy="707886"/>
          </a:xfrm>
          <a:prstGeom prst="rect">
            <a:avLst/>
          </a:prstGeom>
          <a:noFill/>
        </p:spPr>
        <p:txBody>
          <a:bodyPr wrap="square" rtlCol="0">
            <a:spAutoFit/>
          </a:bodyPr>
          <a:lstStyle/>
          <a:p>
            <a:pPr algn="ctr"/>
            <a:r>
              <a:rPr lang="zh-CN" altLang="en-US" sz="4000" b="1" dirty="0" smtClean="0">
                <a:solidFill>
                  <a:srgbClr val="FF0000"/>
                </a:solidFill>
                <a:latin typeface="黑体" panose="02010609060101010101" pitchFamily="49" charset="-122"/>
                <a:ea typeface="黑体" panose="02010609060101010101" pitchFamily="49" charset="-122"/>
              </a:rPr>
              <a:t>一年有五次申请毕业和学位机会：</a:t>
            </a:r>
            <a:r>
              <a:rPr lang="en-US" altLang="zh-CN" sz="4000" b="1" dirty="0" smtClean="0">
                <a:solidFill>
                  <a:srgbClr val="FF0000"/>
                </a:solidFill>
                <a:latin typeface="黑体" panose="02010609060101010101" pitchFamily="49" charset="-122"/>
                <a:ea typeface="黑体" panose="02010609060101010101" pitchFamily="49" charset="-122"/>
              </a:rPr>
              <a:t>3</a:t>
            </a:r>
            <a:r>
              <a:rPr lang="zh-CN" altLang="en-US" sz="4000" b="1" dirty="0" smtClean="0">
                <a:solidFill>
                  <a:srgbClr val="FF0000"/>
                </a:solidFill>
                <a:latin typeface="黑体" panose="02010609060101010101" pitchFamily="49" charset="-122"/>
                <a:ea typeface="黑体" panose="02010609060101010101" pitchFamily="49" charset="-122"/>
              </a:rPr>
              <a:t>、</a:t>
            </a:r>
            <a:r>
              <a:rPr lang="en-US" altLang="zh-CN" sz="4000" b="1" dirty="0" smtClean="0">
                <a:solidFill>
                  <a:srgbClr val="FF0000"/>
                </a:solidFill>
                <a:latin typeface="黑体" panose="02010609060101010101" pitchFamily="49" charset="-122"/>
                <a:ea typeface="黑体" panose="02010609060101010101" pitchFamily="49" charset="-122"/>
              </a:rPr>
              <a:t>6</a:t>
            </a:r>
            <a:r>
              <a:rPr lang="zh-CN" altLang="en-US" sz="4000" b="1" dirty="0" smtClean="0">
                <a:solidFill>
                  <a:srgbClr val="FF0000"/>
                </a:solidFill>
                <a:latin typeface="黑体" panose="02010609060101010101" pitchFamily="49" charset="-122"/>
                <a:ea typeface="黑体" panose="02010609060101010101" pitchFamily="49" charset="-122"/>
              </a:rPr>
              <a:t>、</a:t>
            </a:r>
            <a:r>
              <a:rPr lang="en-US" altLang="zh-CN" sz="4000" b="1" dirty="0" smtClean="0">
                <a:solidFill>
                  <a:srgbClr val="FF0000"/>
                </a:solidFill>
                <a:latin typeface="黑体" panose="02010609060101010101" pitchFamily="49" charset="-122"/>
                <a:ea typeface="黑体" panose="02010609060101010101" pitchFamily="49" charset="-122"/>
              </a:rPr>
              <a:t>7</a:t>
            </a:r>
            <a:r>
              <a:rPr lang="zh-CN" altLang="en-US" sz="4000" b="1" dirty="0" smtClean="0">
                <a:solidFill>
                  <a:srgbClr val="FF0000"/>
                </a:solidFill>
                <a:latin typeface="黑体" panose="02010609060101010101" pitchFamily="49" charset="-122"/>
                <a:ea typeface="黑体" panose="02010609060101010101" pitchFamily="49" charset="-122"/>
              </a:rPr>
              <a:t>、</a:t>
            </a:r>
            <a:r>
              <a:rPr lang="en-US" altLang="zh-CN" sz="4000" b="1" dirty="0" smtClean="0">
                <a:solidFill>
                  <a:srgbClr val="FF0000"/>
                </a:solidFill>
                <a:latin typeface="黑体" panose="02010609060101010101" pitchFamily="49" charset="-122"/>
                <a:ea typeface="黑体" panose="02010609060101010101" pitchFamily="49" charset="-122"/>
              </a:rPr>
              <a:t>9</a:t>
            </a:r>
            <a:r>
              <a:rPr lang="zh-CN" altLang="en-US" sz="4000" b="1" dirty="0" smtClean="0">
                <a:solidFill>
                  <a:srgbClr val="FF0000"/>
                </a:solidFill>
                <a:latin typeface="黑体" panose="02010609060101010101" pitchFamily="49" charset="-122"/>
                <a:ea typeface="黑体" panose="02010609060101010101" pitchFamily="49" charset="-122"/>
              </a:rPr>
              <a:t>、</a:t>
            </a:r>
            <a:r>
              <a:rPr lang="en-US" altLang="zh-CN" sz="4000" b="1" dirty="0" smtClean="0">
                <a:solidFill>
                  <a:srgbClr val="FF0000"/>
                </a:solidFill>
                <a:latin typeface="黑体" panose="02010609060101010101" pitchFamily="49" charset="-122"/>
                <a:ea typeface="黑体" panose="02010609060101010101" pitchFamily="49" charset="-122"/>
              </a:rPr>
              <a:t>12</a:t>
            </a:r>
            <a:r>
              <a:rPr lang="zh-CN" altLang="en-US" sz="4000" b="1" dirty="0" smtClean="0">
                <a:solidFill>
                  <a:srgbClr val="FF0000"/>
                </a:solidFill>
                <a:latin typeface="黑体" panose="02010609060101010101" pitchFamily="49" charset="-122"/>
                <a:ea typeface="黑体" panose="02010609060101010101" pitchFamily="49" charset="-122"/>
              </a:rPr>
              <a:t>月</a:t>
            </a:r>
            <a:endParaRPr lang="zh-CN" altLang="en-US" sz="40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最长年限及学籍处理</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文本框 8"/>
          <p:cNvSpPr txBox="1"/>
          <p:nvPr/>
        </p:nvSpPr>
        <p:spPr>
          <a:xfrm>
            <a:off x="983432" y="994389"/>
            <a:ext cx="10945216" cy="5632311"/>
          </a:xfrm>
          <a:prstGeom prst="rect">
            <a:avLst/>
          </a:prstGeom>
          <a:noFill/>
        </p:spPr>
        <p:txBody>
          <a:bodyPr wrap="square" rtlCol="0">
            <a:spAutoFit/>
          </a:bodyPr>
          <a:lstStyle/>
          <a:p>
            <a:pPr marL="514350" indent="-514350">
              <a:lnSpc>
                <a:spcPct val="125000"/>
              </a:lnSpc>
              <a:buFont typeface="+mj-lt"/>
              <a:buAutoNum type="arabicPeriod"/>
            </a:pPr>
            <a:r>
              <a:rPr lang="zh-CN" altLang="en-US" sz="3200" dirty="0" smtClean="0">
                <a:latin typeface="黑体" panose="02010609060101010101" pitchFamily="49" charset="-122"/>
                <a:ea typeface="黑体" panose="02010609060101010101" pitchFamily="49" charset="-122"/>
              </a:rPr>
              <a:t>大部分专业正常学制年限为</a:t>
            </a:r>
            <a:r>
              <a:rPr lang="en-US" altLang="zh-CN" sz="3200" dirty="0" smtClean="0">
                <a:latin typeface="黑体" panose="02010609060101010101" pitchFamily="49" charset="-122"/>
                <a:ea typeface="黑体" panose="02010609060101010101" pitchFamily="49" charset="-122"/>
              </a:rPr>
              <a:t>4</a:t>
            </a:r>
            <a:r>
              <a:rPr lang="zh-CN" altLang="en-US" sz="3200" dirty="0" smtClean="0">
                <a:latin typeface="黑体" panose="02010609060101010101" pitchFamily="49" charset="-122"/>
                <a:ea typeface="黑体" panose="02010609060101010101" pitchFamily="49" charset="-122"/>
              </a:rPr>
              <a:t>年，最长年限为</a:t>
            </a:r>
            <a:r>
              <a:rPr lang="en-US" altLang="zh-CN" sz="3200" dirty="0" smtClean="0">
                <a:latin typeface="黑体" panose="02010609060101010101" pitchFamily="49" charset="-122"/>
                <a:ea typeface="黑体" panose="02010609060101010101" pitchFamily="49" charset="-122"/>
              </a:rPr>
              <a:t>6</a:t>
            </a:r>
            <a:r>
              <a:rPr lang="zh-CN" altLang="en-US" sz="3200" dirty="0" smtClean="0">
                <a:latin typeface="黑体" panose="02010609060101010101" pitchFamily="49" charset="-122"/>
                <a:ea typeface="黑体" panose="02010609060101010101" pitchFamily="49" charset="-122"/>
              </a:rPr>
              <a:t>年。</a:t>
            </a:r>
            <a:endParaRPr lang="en-US" altLang="zh-CN" sz="3200" dirty="0" smtClean="0">
              <a:latin typeface="黑体" panose="02010609060101010101" pitchFamily="49" charset="-122"/>
              <a:ea typeface="黑体" panose="02010609060101010101" pitchFamily="49" charset="-122"/>
            </a:endParaRPr>
          </a:p>
          <a:p>
            <a:pPr marL="514350" indent="-514350">
              <a:lnSpc>
                <a:spcPct val="125000"/>
              </a:lnSpc>
              <a:buFont typeface="+mj-lt"/>
              <a:buAutoNum type="arabicPeriod"/>
            </a:pPr>
            <a:r>
              <a:rPr lang="zh-CN" altLang="en-US" sz="3200" dirty="0" smtClean="0">
                <a:latin typeface="黑体" panose="02010609060101010101" pitchFamily="49" charset="-122"/>
                <a:ea typeface="黑体" panose="02010609060101010101" pitchFamily="49" charset="-122"/>
              </a:rPr>
              <a:t>建筑学和动物医学正常学制年限为</a:t>
            </a:r>
            <a:r>
              <a:rPr lang="en-US" altLang="zh-CN" sz="3200" dirty="0" smtClean="0">
                <a:latin typeface="黑体" panose="02010609060101010101" pitchFamily="49" charset="-122"/>
                <a:ea typeface="黑体" panose="02010609060101010101" pitchFamily="49" charset="-122"/>
              </a:rPr>
              <a:t>5</a:t>
            </a:r>
            <a:r>
              <a:rPr lang="zh-CN" altLang="en-US" sz="3200" dirty="0" smtClean="0">
                <a:latin typeface="黑体" panose="02010609060101010101" pitchFamily="49" charset="-122"/>
                <a:ea typeface="黑体" panose="02010609060101010101" pitchFamily="49" charset="-122"/>
              </a:rPr>
              <a:t>年，最长年限为</a:t>
            </a:r>
            <a:r>
              <a:rPr lang="en-US" altLang="zh-CN" sz="3200" dirty="0" smtClean="0">
                <a:latin typeface="黑体" panose="02010609060101010101" pitchFamily="49" charset="-122"/>
                <a:ea typeface="黑体" panose="02010609060101010101" pitchFamily="49" charset="-122"/>
              </a:rPr>
              <a:t>7</a:t>
            </a:r>
            <a:r>
              <a:rPr lang="zh-CN" altLang="en-US" sz="3200" dirty="0" smtClean="0">
                <a:latin typeface="黑体" panose="02010609060101010101" pitchFamily="49" charset="-122"/>
                <a:ea typeface="黑体" panose="02010609060101010101" pitchFamily="49" charset="-122"/>
              </a:rPr>
              <a:t>年。</a:t>
            </a:r>
            <a:endParaRPr lang="en-US" altLang="zh-CN" sz="3200" dirty="0" smtClean="0">
              <a:latin typeface="黑体" panose="02010609060101010101" pitchFamily="49" charset="-122"/>
              <a:ea typeface="黑体" panose="02010609060101010101" pitchFamily="49" charset="-122"/>
            </a:endParaRPr>
          </a:p>
          <a:p>
            <a:pPr marL="514350" indent="-514350">
              <a:lnSpc>
                <a:spcPct val="125000"/>
              </a:lnSpc>
              <a:buFont typeface="+mj-lt"/>
              <a:buAutoNum type="arabicPeriod"/>
            </a:pPr>
            <a:r>
              <a:rPr lang="zh-CN" altLang="en-US" sz="3200" dirty="0" smtClean="0">
                <a:latin typeface="黑体" panose="02010609060101010101" pitchFamily="49" charset="-122"/>
                <a:ea typeface="黑体" panose="02010609060101010101" pitchFamily="49" charset="-122"/>
              </a:rPr>
              <a:t>达到最长年限，可选择因自身原因申请自动退学，如果没有申请自动退学，将提请学校学籍处理委员会做退学处理。</a:t>
            </a:r>
            <a:endParaRPr lang="en-US" altLang="zh-CN" sz="3200" dirty="0" smtClean="0">
              <a:latin typeface="黑体" panose="02010609060101010101" pitchFamily="49" charset="-122"/>
              <a:ea typeface="黑体" panose="02010609060101010101" pitchFamily="49" charset="-122"/>
            </a:endParaRPr>
          </a:p>
          <a:p>
            <a:pPr marL="514350" indent="-514350">
              <a:lnSpc>
                <a:spcPct val="125000"/>
              </a:lnSpc>
              <a:buFont typeface="+mj-lt"/>
              <a:buAutoNum type="arabicPeriod"/>
            </a:pPr>
            <a:r>
              <a:rPr lang="zh-CN" altLang="en-US" sz="3200" dirty="0">
                <a:latin typeface="黑体" panose="02010609060101010101" pitchFamily="49" charset="-122"/>
                <a:ea typeface="黑体" panose="02010609060101010101" pitchFamily="49" charset="-122"/>
              </a:rPr>
              <a:t>参军</a:t>
            </a:r>
            <a:r>
              <a:rPr lang="zh-CN" altLang="en-US" sz="3200" dirty="0" smtClean="0">
                <a:latin typeface="黑体" panose="02010609060101010101" pitchFamily="49" charset="-122"/>
                <a:ea typeface="黑体" panose="02010609060101010101" pitchFamily="49" charset="-122"/>
              </a:rPr>
              <a:t>入伍期间不计入最长年限，休学计入最长年限。</a:t>
            </a:r>
            <a:endParaRPr lang="en-US" altLang="zh-CN" sz="3200" dirty="0" smtClean="0">
              <a:latin typeface="黑体" panose="02010609060101010101" pitchFamily="49" charset="-122"/>
              <a:ea typeface="黑体" panose="02010609060101010101" pitchFamily="49" charset="-122"/>
            </a:endParaRPr>
          </a:p>
          <a:p>
            <a:pPr marL="514350" indent="-514350">
              <a:lnSpc>
                <a:spcPct val="125000"/>
              </a:lnSpc>
              <a:buFont typeface="+mj-lt"/>
              <a:buAutoNum type="arabicPeriod"/>
            </a:pPr>
            <a:r>
              <a:rPr lang="zh-CN" altLang="en-US" sz="3200" dirty="0" smtClean="0">
                <a:latin typeface="黑体" panose="02010609060101010101" pitchFamily="49" charset="-122"/>
                <a:ea typeface="黑体" panose="02010609060101010101" pitchFamily="49" charset="-122"/>
              </a:rPr>
              <a:t>延毕学生不安排住宿，应在学校附近租房子住下，强化和学工老师、学院教学</a:t>
            </a:r>
            <a:r>
              <a:rPr lang="zh-CN" altLang="en-US" sz="3200" smtClean="0">
                <a:latin typeface="黑体" panose="02010609060101010101" pitchFamily="49" charset="-122"/>
                <a:ea typeface="黑体" panose="02010609060101010101" pitchFamily="49" charset="-122"/>
              </a:rPr>
              <a:t>办老师、</a:t>
            </a:r>
            <a:r>
              <a:rPr lang="zh-CN" altLang="en-US" sz="3200" dirty="0" smtClean="0">
                <a:latin typeface="黑体" panose="02010609060101010101" pitchFamily="49" charset="-122"/>
                <a:ea typeface="黑体" panose="02010609060101010101" pitchFamily="49" charset="-122"/>
              </a:rPr>
              <a:t>系主任、专业负责人、班主任联系，寻求他们的帮助，参加学业帮扶，避免达到最长年限被退学处理。</a:t>
            </a:r>
            <a:endParaRPr lang="en-US" altLang="zh-CN" sz="3200" dirty="0" smtClean="0">
              <a:latin typeface="黑体" panose="02010609060101010101" pitchFamily="49" charset="-122"/>
              <a:ea typeface="黑体" panose="02010609060101010101" pitchFamily="49"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5" name="表格 8"/>
          <p:cNvGraphicFramePr>
            <a:graphicFrameLocks noGrp="1"/>
          </p:cNvGraphicFramePr>
          <p:nvPr/>
        </p:nvGraphicFramePr>
        <p:xfrm>
          <a:off x="349626" y="1196752"/>
          <a:ext cx="11377264" cy="2562047"/>
        </p:xfrm>
        <a:graphic>
          <a:graphicData uri="http://schemas.openxmlformats.org/drawingml/2006/table">
            <a:tbl>
              <a:tblPr firstRow="1" bandRow="1">
                <a:tableStyleId>{5C22544A-7EE6-4342-B048-85BDC9FD1C3A}</a:tableStyleId>
              </a:tblPr>
              <a:tblGrid>
                <a:gridCol w="754693">
                  <a:extLst>
                    <a:ext uri="{9D8B030D-6E8A-4147-A177-3AD203B41FA5}">
                      <a16:colId xmlns:a16="http://schemas.microsoft.com/office/drawing/2014/main" xmlns="" val="20000"/>
                    </a:ext>
                  </a:extLst>
                </a:gridCol>
                <a:gridCol w="689866">
                  <a:extLst>
                    <a:ext uri="{9D8B030D-6E8A-4147-A177-3AD203B41FA5}">
                      <a16:colId xmlns:a16="http://schemas.microsoft.com/office/drawing/2014/main" xmlns="" val="20001"/>
                    </a:ext>
                  </a:extLst>
                </a:gridCol>
                <a:gridCol w="1435761">
                  <a:extLst>
                    <a:ext uri="{9D8B030D-6E8A-4147-A177-3AD203B41FA5}">
                      <a16:colId xmlns:a16="http://schemas.microsoft.com/office/drawing/2014/main" xmlns="" val="20002"/>
                    </a:ext>
                  </a:extLst>
                </a:gridCol>
                <a:gridCol w="1584176">
                  <a:extLst>
                    <a:ext uri="{9D8B030D-6E8A-4147-A177-3AD203B41FA5}">
                      <a16:colId xmlns:a16="http://schemas.microsoft.com/office/drawing/2014/main" xmlns="" val="20003"/>
                    </a:ext>
                  </a:extLst>
                </a:gridCol>
                <a:gridCol w="1080120">
                  <a:extLst>
                    <a:ext uri="{9D8B030D-6E8A-4147-A177-3AD203B41FA5}">
                      <a16:colId xmlns:a16="http://schemas.microsoft.com/office/drawing/2014/main" xmlns="" val="20004"/>
                    </a:ext>
                  </a:extLst>
                </a:gridCol>
                <a:gridCol w="1368152">
                  <a:extLst>
                    <a:ext uri="{9D8B030D-6E8A-4147-A177-3AD203B41FA5}">
                      <a16:colId xmlns:a16="http://schemas.microsoft.com/office/drawing/2014/main" xmlns="" val="20005"/>
                    </a:ext>
                  </a:extLst>
                </a:gridCol>
                <a:gridCol w="1152128">
                  <a:extLst>
                    <a:ext uri="{9D8B030D-6E8A-4147-A177-3AD203B41FA5}">
                      <a16:colId xmlns:a16="http://schemas.microsoft.com/office/drawing/2014/main" xmlns="" val="20006"/>
                    </a:ext>
                  </a:extLst>
                </a:gridCol>
                <a:gridCol w="1800200">
                  <a:extLst>
                    <a:ext uri="{9D8B030D-6E8A-4147-A177-3AD203B41FA5}">
                      <a16:colId xmlns:a16="http://schemas.microsoft.com/office/drawing/2014/main" xmlns="" val="20007"/>
                    </a:ext>
                  </a:extLst>
                </a:gridCol>
                <a:gridCol w="1512168">
                  <a:extLst>
                    <a:ext uri="{9D8B030D-6E8A-4147-A177-3AD203B41FA5}">
                      <a16:colId xmlns:a16="http://schemas.microsoft.com/office/drawing/2014/main" xmlns="" val="20008"/>
                    </a:ext>
                  </a:extLst>
                </a:gridCol>
              </a:tblGrid>
              <a:tr h="475109">
                <a:tc>
                  <a:txBody>
                    <a:bodyPr/>
                    <a:lstStyle/>
                    <a:p>
                      <a:pPr algn="ctr" fontAlgn="ctr"/>
                      <a:r>
                        <a:rPr lang="zh-CN" altLang="en-US" sz="2000" u="none" strike="noStrike" dirty="0">
                          <a:effectLst/>
                        </a:rPr>
                        <a:t>年度</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届别</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研究生支教团</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b="1" u="none" strike="noStrike" kern="1200" dirty="0" smtClean="0">
                          <a:solidFill>
                            <a:schemeClr val="lt1"/>
                          </a:solidFill>
                          <a:effectLst/>
                          <a:latin typeface="+mn-lt"/>
                          <a:ea typeface="+mn-ea"/>
                          <a:cs typeface="+mn-cs"/>
                        </a:rPr>
                        <a:t>农村学校教育硕士</a:t>
                      </a:r>
                      <a:endParaRPr lang="zh-CN" altLang="en-US" sz="2000" b="1" u="none" strike="noStrike" kern="1200" dirty="0">
                        <a:solidFill>
                          <a:schemeClr val="lt1"/>
                        </a:solidFill>
                        <a:effectLst/>
                        <a:latin typeface="+mn-lt"/>
                        <a:ea typeface="+mn-ea"/>
                        <a:cs typeface="+mn-cs"/>
                      </a:endParaRPr>
                    </a:p>
                  </a:txBody>
                  <a:tcPr marL="9525" marR="9525" marT="9525" marB="0" anchor="ctr"/>
                </a:tc>
                <a:tc>
                  <a:txBody>
                    <a:bodyPr/>
                    <a:lstStyle/>
                    <a:p>
                      <a:pPr algn="ctr" fontAlgn="ctr"/>
                      <a:r>
                        <a:rPr lang="zh-CN" altLang="en-US" sz="2000" u="none" strike="noStrike" dirty="0">
                          <a:effectLst/>
                        </a:rPr>
                        <a:t>国防科工</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普通名额</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总计</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学生总数（含创培）</a:t>
                      </a:r>
                      <a:endParaRPr lang="zh-CN" altLang="en-US" sz="2000" b="1" i="0" u="none" strike="noStrike" dirty="0">
                        <a:solidFill>
                          <a:srgbClr val="000000"/>
                        </a:solidFill>
                        <a:effectLst/>
                        <a:latin typeface="等线" panose="02010600030101010101" charset="-122"/>
                      </a:endParaRPr>
                    </a:p>
                  </a:txBody>
                  <a:tcPr marL="9525" marR="9525" marT="9525" marB="0" anchor="ctr"/>
                </a:tc>
                <a:tc>
                  <a:txBody>
                    <a:bodyPr/>
                    <a:lstStyle/>
                    <a:p>
                      <a:pPr algn="ctr" fontAlgn="ctr"/>
                      <a:r>
                        <a:rPr lang="zh-CN" altLang="en-US" sz="2000" u="none" strike="noStrike" dirty="0">
                          <a:effectLst/>
                        </a:rPr>
                        <a:t>创培生人数</a:t>
                      </a:r>
                      <a:endParaRPr lang="zh-CN" altLang="en-US" sz="2000" b="1"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0"/>
                  </a:ext>
                </a:extLst>
              </a:tr>
              <a:tr h="362629">
                <a:tc>
                  <a:txBody>
                    <a:bodyPr/>
                    <a:lstStyle/>
                    <a:p>
                      <a:pPr algn="r" fontAlgn="ctr"/>
                      <a:r>
                        <a:rPr lang="en-US" altLang="zh-CN" sz="2000" u="none" strike="noStrike">
                          <a:effectLst/>
                        </a:rPr>
                        <a:t>2025</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2026</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smtClean="0">
                          <a:effectLst/>
                        </a:rPr>
                        <a:t>13</a:t>
                      </a:r>
                      <a:endParaRPr lang="en-US" altLang="zh-CN" sz="2000" b="0" i="0" u="none" strike="noStrike" dirty="0" smtClean="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6</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700</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smtClean="0">
                          <a:effectLst/>
                        </a:rPr>
                        <a:t>721</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5643</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223</a:t>
                      </a:r>
                      <a:endParaRPr lang="en-US" altLang="zh-CN" sz="2000" b="0"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1"/>
                  </a:ext>
                </a:extLst>
              </a:tr>
              <a:tr h="492406">
                <a:tc>
                  <a:txBody>
                    <a:bodyPr/>
                    <a:lstStyle/>
                    <a:p>
                      <a:pPr algn="r" fontAlgn="ctr"/>
                      <a:r>
                        <a:rPr lang="en-US" altLang="zh-CN" sz="2000" u="none" strike="noStrike">
                          <a:effectLst/>
                        </a:rPr>
                        <a:t>2024</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2025</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12</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609</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634</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5597</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539</a:t>
                      </a:r>
                      <a:endParaRPr lang="en-US" altLang="zh-CN" sz="2000" b="0"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2"/>
                  </a:ext>
                </a:extLst>
              </a:tr>
              <a:tr h="362629">
                <a:tc>
                  <a:txBody>
                    <a:bodyPr/>
                    <a:lstStyle/>
                    <a:p>
                      <a:pPr algn="r" fontAlgn="ctr"/>
                      <a:r>
                        <a:rPr lang="en-US" altLang="zh-CN" sz="2000" u="none" strike="noStrike">
                          <a:effectLst/>
                        </a:rPr>
                        <a:t>2023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2024</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558</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584</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5867</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451</a:t>
                      </a:r>
                      <a:endParaRPr lang="en-US" altLang="zh-CN" sz="2000" b="0"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3"/>
                  </a:ext>
                </a:extLst>
              </a:tr>
              <a:tr h="362629">
                <a:tc>
                  <a:txBody>
                    <a:bodyPr/>
                    <a:lstStyle/>
                    <a:p>
                      <a:pPr algn="r" fontAlgn="ctr"/>
                      <a:r>
                        <a:rPr lang="en-US" altLang="zh-CN" sz="2000" u="none" strike="noStrike">
                          <a:effectLst/>
                        </a:rPr>
                        <a:t>2022</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2023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10</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518</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541</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6458</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379</a:t>
                      </a:r>
                      <a:endParaRPr lang="en-US" altLang="zh-CN" sz="2000" b="0"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4"/>
                  </a:ext>
                </a:extLst>
              </a:tr>
              <a:tr h="362629">
                <a:tc>
                  <a:txBody>
                    <a:bodyPr/>
                    <a:lstStyle/>
                    <a:p>
                      <a:pPr algn="r" fontAlgn="ctr"/>
                      <a:r>
                        <a:rPr lang="en-US" altLang="zh-CN" sz="2000" u="none" strike="noStrike">
                          <a:effectLst/>
                        </a:rPr>
                        <a:t>2021</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2022</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13</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14</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483</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a:effectLst/>
                        </a:rPr>
                        <a:t>510</a:t>
                      </a:r>
                      <a:endParaRPr lang="en-US" altLang="zh-CN" sz="2000" b="0" i="0" u="none" strike="noStrike">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6469</a:t>
                      </a:r>
                      <a:endParaRPr lang="en-US" altLang="zh-CN" sz="2000" b="0" i="0" u="none" strike="noStrike" dirty="0">
                        <a:solidFill>
                          <a:srgbClr val="000000"/>
                        </a:solidFill>
                        <a:effectLst/>
                        <a:latin typeface="等线" panose="02010600030101010101" charset="-122"/>
                      </a:endParaRPr>
                    </a:p>
                  </a:txBody>
                  <a:tcPr marL="9525" marR="9525" marT="9525" marB="0" anchor="ctr"/>
                </a:tc>
                <a:tc>
                  <a:txBody>
                    <a:bodyPr/>
                    <a:lstStyle/>
                    <a:p>
                      <a:pPr algn="r" fontAlgn="ctr"/>
                      <a:r>
                        <a:rPr lang="en-US" altLang="zh-CN" sz="2000" u="none" strike="noStrike" dirty="0">
                          <a:effectLst/>
                        </a:rPr>
                        <a:t>226</a:t>
                      </a:r>
                      <a:endParaRPr lang="en-US" altLang="zh-CN" sz="2000" b="0" i="0" u="none" strike="noStrike" dirty="0">
                        <a:solidFill>
                          <a:srgbClr val="000000"/>
                        </a:solidFill>
                        <a:effectLst/>
                        <a:latin typeface="等线" panose="02010600030101010101" charset="-122"/>
                      </a:endParaRPr>
                    </a:p>
                  </a:txBody>
                  <a:tcPr marL="9525" marR="9525" marT="9525" marB="0" anchor="ctr"/>
                </a:tc>
                <a:extLst>
                  <a:ext uri="{0D108BD9-81ED-4DB2-BD59-A6C34878D82A}">
                    <a16:rowId xmlns:a16="http://schemas.microsoft.com/office/drawing/2014/main" xmlns="" val="10005"/>
                  </a:ext>
                </a:extLst>
              </a:tr>
            </a:tbl>
          </a:graphicData>
        </a:graphic>
      </p:graphicFrame>
      <p:graphicFrame>
        <p:nvGraphicFramePr>
          <p:cNvPr id="6" name="图表 5"/>
          <p:cNvGraphicFramePr/>
          <p:nvPr/>
        </p:nvGraphicFramePr>
        <p:xfrm>
          <a:off x="1919536" y="378904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7200475" y="4725144"/>
            <a:ext cx="3312367" cy="1338828"/>
          </a:xfrm>
          <a:prstGeom prst="rect">
            <a:avLst/>
          </a:prstGeom>
          <a:noFill/>
        </p:spPr>
        <p:txBody>
          <a:bodyPr wrap="square" rtlCol="0">
            <a:spAutoFit/>
          </a:bodyPr>
          <a:lstStyle/>
          <a:p>
            <a:pPr algn="ctr">
              <a:lnSpc>
                <a:spcPct val="150000"/>
              </a:lnSpc>
            </a:pPr>
            <a:r>
              <a:rPr lang="en-US" altLang="zh-CN" b="1" dirty="0" smtClean="0">
                <a:solidFill>
                  <a:srgbClr val="FF0000"/>
                </a:solidFill>
                <a:latin typeface="Times New Roman" panose="02020603050405020304" pitchFamily="18" charset="0"/>
                <a:cs typeface="Times New Roman" panose="02020603050405020304" pitchFamily="18" charset="0"/>
              </a:rPr>
              <a:t>2026</a:t>
            </a:r>
            <a:r>
              <a:rPr lang="zh-CN" altLang="en-US" b="1" dirty="0" smtClean="0">
                <a:solidFill>
                  <a:srgbClr val="FF0000"/>
                </a:solidFill>
                <a:latin typeface="Times New Roman" panose="02020603050405020304" pitchFamily="18" charset="0"/>
                <a:cs typeface="Times New Roman" panose="02020603050405020304" pitchFamily="18" charset="0"/>
              </a:rPr>
              <a:t>届国防科工指标</a:t>
            </a:r>
            <a:endParaRPr lang="en-US" altLang="zh-CN" b="1" dirty="0" smtClean="0">
              <a:solidFill>
                <a:srgbClr val="FF0000"/>
              </a:solidFill>
              <a:latin typeface="Times New Roman" panose="02020603050405020304" pitchFamily="18" charset="0"/>
              <a:cs typeface="Times New Roman" panose="02020603050405020304" pitchFamily="18" charset="0"/>
            </a:endParaRPr>
          </a:p>
          <a:p>
            <a:pPr>
              <a:lnSpc>
                <a:spcPct val="150000"/>
              </a:lnSpc>
            </a:pPr>
            <a:r>
              <a:rPr lang="en-US" altLang="zh-CN" b="1" dirty="0" smtClean="0">
                <a:latin typeface="Times New Roman" panose="02020603050405020304" pitchFamily="18" charset="0"/>
                <a:cs typeface="Times New Roman" panose="02020603050405020304" pitchFamily="18" charset="0"/>
              </a:rPr>
              <a:t>1</a:t>
            </a:r>
            <a:r>
              <a:rPr lang="zh-CN" altLang="en-US" b="1" dirty="0" smtClean="0">
                <a:latin typeface="Times New Roman" panose="02020603050405020304" pitchFamily="18" charset="0"/>
                <a:cs typeface="Times New Roman" panose="02020603050405020304" pitchFamily="18" charset="0"/>
              </a:rPr>
              <a:t>、中国工程物理研究院</a:t>
            </a:r>
            <a:r>
              <a:rPr lang="en-US" altLang="zh-CN" b="1" dirty="0" smtClean="0">
                <a:latin typeface="Times New Roman" panose="02020603050405020304" pitchFamily="18" charset="0"/>
                <a:cs typeface="Times New Roman" panose="02020603050405020304" pitchFamily="18" charset="0"/>
              </a:rPr>
              <a:t>1</a:t>
            </a:r>
            <a:r>
              <a:rPr lang="zh-CN" altLang="en-US" b="1" dirty="0" smtClean="0">
                <a:latin typeface="Times New Roman" panose="02020603050405020304" pitchFamily="18" charset="0"/>
                <a:cs typeface="Times New Roman" panose="02020603050405020304" pitchFamily="18" charset="0"/>
              </a:rPr>
              <a:t>个</a:t>
            </a:r>
            <a:endParaRPr lang="en-US" altLang="zh-CN" b="1" dirty="0" smtClean="0">
              <a:latin typeface="Times New Roman" panose="02020603050405020304" pitchFamily="18" charset="0"/>
              <a:cs typeface="Times New Roman" panose="02020603050405020304" pitchFamily="18" charset="0"/>
            </a:endParaRPr>
          </a:p>
          <a:p>
            <a:pPr>
              <a:lnSpc>
                <a:spcPct val="150000"/>
              </a:lnSpc>
            </a:pPr>
            <a:r>
              <a:rPr lang="en-US" altLang="zh-CN" b="1" dirty="0">
                <a:latin typeface="Times New Roman" panose="02020603050405020304" pitchFamily="18" charset="0"/>
                <a:cs typeface="Times New Roman" panose="02020603050405020304" pitchFamily="18" charset="0"/>
              </a:rPr>
              <a:t>2</a:t>
            </a:r>
            <a:r>
              <a:rPr lang="zh-CN" altLang="en-US" b="1" dirty="0" smtClean="0">
                <a:latin typeface="Times New Roman" panose="02020603050405020304" pitchFamily="18" charset="0"/>
                <a:cs typeface="Times New Roman" panose="02020603050405020304" pitchFamily="18" charset="0"/>
              </a:rPr>
              <a:t>、国防科技大学</a:t>
            </a:r>
            <a:r>
              <a:rPr lang="en-US" altLang="zh-CN" b="1" dirty="0" smtClean="0">
                <a:latin typeface="Times New Roman" panose="02020603050405020304" pitchFamily="18" charset="0"/>
                <a:cs typeface="Times New Roman" panose="02020603050405020304" pitchFamily="18" charset="0"/>
              </a:rPr>
              <a:t>1</a:t>
            </a:r>
            <a:r>
              <a:rPr lang="zh-CN" altLang="en-US" b="1" dirty="0" smtClean="0">
                <a:latin typeface="Times New Roman" panose="02020603050405020304" pitchFamily="18" charset="0"/>
                <a:cs typeface="Times New Roman" panose="02020603050405020304" pitchFamily="18" charset="0"/>
              </a:rPr>
              <a:t>个</a:t>
            </a:r>
            <a:endParaRPr lang="zh-CN" altLang="en-US"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7176120" y="3854393"/>
            <a:ext cx="3312367" cy="870751"/>
          </a:xfrm>
          <a:prstGeom prst="rect">
            <a:avLst/>
          </a:prstGeom>
          <a:noFill/>
        </p:spPr>
        <p:txBody>
          <a:bodyPr wrap="square" rtlCol="0">
            <a:spAutoFit/>
          </a:bodyPr>
          <a:lstStyle/>
          <a:p>
            <a:pPr algn="ctr">
              <a:lnSpc>
                <a:spcPct val="150000"/>
              </a:lnSpc>
            </a:pPr>
            <a:r>
              <a:rPr lang="zh-CN" altLang="en-US" b="1" dirty="0">
                <a:solidFill>
                  <a:srgbClr val="FF0000"/>
                </a:solidFill>
                <a:latin typeface="Times New Roman" panose="02020603050405020304" pitchFamily="18" charset="0"/>
                <a:cs typeface="Times New Roman" panose="02020603050405020304" pitchFamily="18" charset="0"/>
              </a:rPr>
              <a:t>农村学校教育</a:t>
            </a:r>
            <a:r>
              <a:rPr lang="zh-CN" altLang="en-US" b="1" dirty="0" smtClean="0">
                <a:solidFill>
                  <a:srgbClr val="FF0000"/>
                </a:solidFill>
                <a:latin typeface="Times New Roman" panose="02020603050405020304" pitchFamily="18" charset="0"/>
                <a:cs typeface="Times New Roman" panose="02020603050405020304" pitchFamily="18" charset="0"/>
              </a:rPr>
              <a:t>硕士涉及专业：</a:t>
            </a:r>
            <a:r>
              <a:rPr lang="zh-CN" altLang="en-US" b="1" dirty="0" smtClean="0">
                <a:latin typeface="Times New Roman" panose="02020603050405020304" pitchFamily="18" charset="0"/>
                <a:cs typeface="Times New Roman" panose="02020603050405020304" pitchFamily="18" charset="0"/>
              </a:rPr>
              <a:t>英语、数学、物理</a:t>
            </a:r>
            <a:endParaRPr lang="en-US" altLang="zh-CN" b="1" dirty="0" smtClean="0">
              <a:latin typeface="Times New Roman" panose="02020603050405020304" pitchFamily="18" charset="0"/>
              <a:cs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5"/>
          <p:cNvSpPr txBox="1"/>
          <p:nvPr/>
        </p:nvSpPr>
        <p:spPr>
          <a:xfrm>
            <a:off x="853721" y="1340768"/>
            <a:ext cx="10787743" cy="169482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spcBef>
                <a:spcPts val="1000"/>
              </a:spcBef>
              <a:buNone/>
            </a:pPr>
            <a:endParaRPr lang="en-US" altLang="zh-CN" dirty="0"/>
          </a:p>
        </p:txBody>
      </p:sp>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6" name="表格 5"/>
          <p:cNvGraphicFramePr>
            <a:graphicFrameLocks noGrp="1"/>
          </p:cNvGraphicFramePr>
          <p:nvPr/>
        </p:nvGraphicFramePr>
        <p:xfrm>
          <a:off x="154920" y="1268760"/>
          <a:ext cx="11917743" cy="5308600"/>
        </p:xfrm>
        <a:graphic>
          <a:graphicData uri="http://schemas.openxmlformats.org/drawingml/2006/table">
            <a:tbl>
              <a:tblPr firstRow="1" bandRow="1">
                <a:tableStyleId>{5C22544A-7EE6-4342-B048-85BDC9FD1C3A}</a:tableStyleId>
              </a:tblPr>
              <a:tblGrid>
                <a:gridCol w="1139445">
                  <a:extLst>
                    <a:ext uri="{9D8B030D-6E8A-4147-A177-3AD203B41FA5}">
                      <a16:colId xmlns:a16="http://schemas.microsoft.com/office/drawing/2014/main" xmlns="" val="20000"/>
                    </a:ext>
                  </a:extLst>
                </a:gridCol>
                <a:gridCol w="2012086">
                  <a:extLst>
                    <a:ext uri="{9D8B030D-6E8A-4147-A177-3AD203B41FA5}">
                      <a16:colId xmlns:a16="http://schemas.microsoft.com/office/drawing/2014/main" xmlns="" val="20001"/>
                    </a:ext>
                  </a:extLst>
                </a:gridCol>
                <a:gridCol w="1470371">
                  <a:extLst>
                    <a:ext uri="{9D8B030D-6E8A-4147-A177-3AD203B41FA5}">
                      <a16:colId xmlns:a16="http://schemas.microsoft.com/office/drawing/2014/main" xmlns="" val="20002"/>
                    </a:ext>
                  </a:extLst>
                </a:gridCol>
                <a:gridCol w="7295841">
                  <a:extLst>
                    <a:ext uri="{9D8B030D-6E8A-4147-A177-3AD203B41FA5}">
                      <a16:colId xmlns:a16="http://schemas.microsoft.com/office/drawing/2014/main" xmlns="" val="20003"/>
                    </a:ext>
                  </a:extLst>
                </a:gridCol>
              </a:tblGrid>
              <a:tr h="370840">
                <a:tc>
                  <a:txBody>
                    <a:bodyPr/>
                    <a:lstStyle/>
                    <a:p>
                      <a:pPr algn="ctr"/>
                      <a:r>
                        <a:rPr lang="zh-CN" altLang="en-US" dirty="0" smtClean="0"/>
                        <a:t>推免分类</a:t>
                      </a:r>
                      <a:endParaRPr lang="zh-CN" altLang="en-US" dirty="0"/>
                    </a:p>
                  </a:txBody>
                  <a:tcPr/>
                </a:tc>
                <a:tc>
                  <a:txBody>
                    <a:bodyPr/>
                    <a:lstStyle/>
                    <a:p>
                      <a:pPr algn="ctr"/>
                      <a:r>
                        <a:rPr lang="zh-CN" altLang="en-US" dirty="0" smtClean="0"/>
                        <a:t>涉及专业</a:t>
                      </a:r>
                      <a:endParaRPr lang="zh-CN" altLang="en-US" dirty="0"/>
                    </a:p>
                  </a:txBody>
                  <a:tcPr/>
                </a:tc>
                <a:tc>
                  <a:txBody>
                    <a:bodyPr/>
                    <a:lstStyle/>
                    <a:p>
                      <a:pPr algn="ctr"/>
                      <a:r>
                        <a:rPr lang="zh-CN" altLang="en-US" dirty="0" smtClean="0"/>
                        <a:t>占指标情况</a:t>
                      </a:r>
                      <a:endParaRPr lang="zh-CN" altLang="en-US" dirty="0"/>
                    </a:p>
                  </a:txBody>
                  <a:tcPr/>
                </a:tc>
                <a:tc>
                  <a:txBody>
                    <a:bodyPr/>
                    <a:lstStyle/>
                    <a:p>
                      <a:pPr algn="ctr"/>
                      <a:r>
                        <a:rPr lang="zh-CN" altLang="en-US" dirty="0" smtClean="0"/>
                        <a:t>管理规定</a:t>
                      </a:r>
                      <a:endParaRPr lang="zh-CN" altLang="en-US" dirty="0"/>
                    </a:p>
                  </a:txBody>
                  <a:tcPr/>
                </a:tc>
                <a:extLst>
                  <a:ext uri="{0D108BD9-81ED-4DB2-BD59-A6C34878D82A}">
                    <a16:rowId xmlns:a16="http://schemas.microsoft.com/office/drawing/2014/main" xmlns="" val="10000"/>
                  </a:ext>
                </a:extLst>
              </a:tr>
              <a:tr h="370840">
                <a:tc>
                  <a:txBody>
                    <a:bodyPr/>
                    <a:lstStyle/>
                    <a:p>
                      <a:pPr algn="ctr"/>
                      <a:r>
                        <a:rPr lang="zh-CN" altLang="en-US" dirty="0" smtClean="0"/>
                        <a:t>农村学校教育硕士</a:t>
                      </a:r>
                      <a:endParaRPr lang="zh-CN" altLang="en-US" dirty="0"/>
                    </a:p>
                  </a:txBody>
                  <a:tcPr/>
                </a:tc>
                <a:tc>
                  <a:txBody>
                    <a:bodyPr/>
                    <a:lstStyle/>
                    <a:p>
                      <a:pPr algn="ctr"/>
                      <a:r>
                        <a:rPr lang="zh-CN" altLang="en-US" dirty="0" smtClean="0"/>
                        <a:t>数学、英语、物理</a:t>
                      </a:r>
                      <a:endParaRPr lang="zh-CN" altLang="en-US" dirty="0"/>
                    </a:p>
                  </a:txBody>
                  <a:tcPr/>
                </a:tc>
                <a:tc>
                  <a:txBody>
                    <a:bodyPr/>
                    <a:lstStyle/>
                    <a:p>
                      <a:pPr algn="ctr"/>
                      <a:r>
                        <a:rPr lang="zh-CN" altLang="en-US" dirty="0" smtClean="0"/>
                        <a:t>专项指标名额，不占用普通指标</a:t>
                      </a:r>
                      <a:endParaRPr lang="zh-CN" altLang="en-US" dirty="0"/>
                    </a:p>
                  </a:txBody>
                  <a:tcPr/>
                </a:tc>
                <a:tc>
                  <a:txBody>
                    <a:bodyPr/>
                    <a:lstStyle/>
                    <a:p>
                      <a:pPr algn="l"/>
                      <a:r>
                        <a:rPr lang="zh-CN" altLang="en-US" dirty="0" smtClean="0"/>
                        <a:t>教育厅组织全区有需求的高中通过双选确定就职学校，同时读在职硕士；硕士阶段在广西师范大学或者南宁师范大学培养；要求毕业前拿到教师资格证；</a:t>
                      </a:r>
                      <a:endParaRPr lang="zh-CN" altLang="en-US" dirty="0"/>
                    </a:p>
                  </a:txBody>
                  <a:tcPr/>
                </a:tc>
                <a:extLst>
                  <a:ext uri="{0D108BD9-81ED-4DB2-BD59-A6C34878D82A}">
                    <a16:rowId xmlns:a16="http://schemas.microsoft.com/office/drawing/2014/main" xmlns="" val="10001"/>
                  </a:ext>
                </a:extLst>
              </a:tr>
              <a:tr h="370840">
                <a:tc>
                  <a:txBody>
                    <a:bodyPr/>
                    <a:lstStyle/>
                    <a:p>
                      <a:pPr algn="ctr"/>
                      <a:r>
                        <a:rPr lang="zh-CN" altLang="en-US" dirty="0" smtClean="0"/>
                        <a:t>研究生支教团</a:t>
                      </a:r>
                      <a:endParaRPr lang="zh-CN" altLang="en-US" dirty="0"/>
                    </a:p>
                  </a:txBody>
                  <a:tcPr/>
                </a:tc>
                <a:tc>
                  <a:txBody>
                    <a:bodyPr/>
                    <a:lstStyle/>
                    <a:p>
                      <a:pPr algn="ctr"/>
                      <a:r>
                        <a:rPr lang="zh-CN" altLang="en-US" dirty="0" smtClean="0"/>
                        <a:t>所有专业</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t>专项指标名额，不占用普通指标</a:t>
                      </a:r>
                    </a:p>
                  </a:txBody>
                  <a:tcPr/>
                </a:tc>
                <a:tc>
                  <a:txBody>
                    <a:bodyPr/>
                    <a:lstStyle/>
                    <a:p>
                      <a:pPr algn="l"/>
                      <a:r>
                        <a:rPr lang="zh-CN" altLang="en-US" dirty="0" smtClean="0"/>
                        <a:t>应届本科毕业生一般初修正考成绩加权平均分名列本专业前</a:t>
                      </a:r>
                      <a:r>
                        <a:rPr lang="en-US" altLang="zh-CN" dirty="0" smtClean="0"/>
                        <a:t>30%</a:t>
                      </a:r>
                      <a:r>
                        <a:rPr lang="zh-CN" altLang="en-US" dirty="0" smtClean="0"/>
                        <a:t>、综合测评表现优秀；中共党员（含预备党员），获得中小学教师资格证，同等条件下优先考虑。支教地点在那坡县。对象为当地的中学，任务是给学生上课。研究生支教团志愿者享受广西大学</a:t>
                      </a:r>
                      <a:r>
                        <a:rPr lang="en-US" altLang="zh-CN" dirty="0" smtClean="0"/>
                        <a:t>《</a:t>
                      </a:r>
                      <a:r>
                        <a:rPr lang="zh-CN" altLang="en-US" dirty="0" smtClean="0"/>
                        <a:t>关于鼓励毕业生志愿服务西部的决定</a:t>
                      </a:r>
                      <a:r>
                        <a:rPr lang="en-US" altLang="zh-CN" dirty="0" smtClean="0"/>
                        <a:t>》</a:t>
                      </a:r>
                      <a:r>
                        <a:rPr lang="zh-CN" altLang="en-US" dirty="0" smtClean="0"/>
                        <a:t>（校字</a:t>
                      </a:r>
                      <a:r>
                        <a:rPr lang="en-US" altLang="zh-CN" dirty="0" smtClean="0"/>
                        <a:t>〔2003〕17</a:t>
                      </a:r>
                      <a:r>
                        <a:rPr lang="zh-CN" altLang="en-US" dirty="0" smtClean="0"/>
                        <a:t>号）等政策文件中规定的给予西部计划志愿者的政策支持，由学校发给每名志愿者经费</a:t>
                      </a:r>
                      <a:r>
                        <a:rPr lang="en-US" altLang="zh-CN" dirty="0" smtClean="0"/>
                        <a:t>5000</a:t>
                      </a:r>
                      <a:r>
                        <a:rPr lang="zh-CN" altLang="en-US" dirty="0" smtClean="0"/>
                        <a:t>元置办行囊</a:t>
                      </a:r>
                      <a:r>
                        <a:rPr lang="en-US" altLang="zh-CN" dirty="0" smtClean="0"/>
                        <a:t>(</a:t>
                      </a:r>
                      <a:r>
                        <a:rPr lang="zh-CN" altLang="en-US" dirty="0" smtClean="0"/>
                        <a:t>到手</a:t>
                      </a:r>
                      <a:r>
                        <a:rPr lang="en-US" altLang="zh-CN" dirty="0" smtClean="0"/>
                        <a:t>3800</a:t>
                      </a:r>
                      <a:r>
                        <a:rPr lang="zh-CN" altLang="en-US" dirty="0" smtClean="0"/>
                        <a:t>元</a:t>
                      </a:r>
                      <a:r>
                        <a:rPr lang="en-US" altLang="zh-CN" dirty="0" smtClean="0"/>
                        <a:t>)</a:t>
                      </a:r>
                      <a:r>
                        <a:rPr lang="zh-CN" altLang="en-US" dirty="0" smtClean="0"/>
                        <a:t>。支教一般</a:t>
                      </a:r>
                      <a:r>
                        <a:rPr lang="en-US" altLang="zh-CN" dirty="0" smtClean="0"/>
                        <a:t>1</a:t>
                      </a:r>
                      <a:r>
                        <a:rPr lang="zh-CN" altLang="en-US" dirty="0" smtClean="0"/>
                        <a:t>年，支教结束保本校，不用参加考试，选择相近专业。</a:t>
                      </a:r>
                      <a:endParaRPr lang="zh-CN" altLang="en-US" dirty="0"/>
                    </a:p>
                  </a:txBody>
                  <a:tcPr/>
                </a:tc>
                <a:extLst>
                  <a:ext uri="{0D108BD9-81ED-4DB2-BD59-A6C34878D82A}">
                    <a16:rowId xmlns:a16="http://schemas.microsoft.com/office/drawing/2014/main" xmlns="" val="10002"/>
                  </a:ext>
                </a:extLst>
              </a:tr>
              <a:tr h="370840">
                <a:tc>
                  <a:txBody>
                    <a:bodyPr/>
                    <a:lstStyle/>
                    <a:p>
                      <a:pPr algn="ctr"/>
                      <a:r>
                        <a:rPr lang="zh-CN" altLang="en-US" dirty="0" smtClean="0"/>
                        <a:t>国防科工</a:t>
                      </a:r>
                      <a:endParaRPr lang="zh-CN" altLang="en-US" dirty="0"/>
                    </a:p>
                  </a:txBody>
                  <a:tcPr/>
                </a:tc>
                <a:tc>
                  <a:txBody>
                    <a:bodyPr/>
                    <a:lstStyle/>
                    <a:p>
                      <a:pPr algn="ctr"/>
                      <a:r>
                        <a:rPr lang="zh-CN" altLang="en-US" dirty="0" smtClean="0"/>
                        <a:t>中国工程物理研究院、国防科技大学涉及的需求专业</a:t>
                      </a:r>
                      <a:endParaRPr lang="zh-CN" altLang="en-US" dirty="0"/>
                    </a:p>
                  </a:txBody>
                  <a:tcPr/>
                </a:tc>
                <a:tc>
                  <a:txBody>
                    <a:bodyPr/>
                    <a:lstStyle/>
                    <a:p>
                      <a:pPr algn="ctr"/>
                      <a:r>
                        <a:rPr lang="zh-CN" altLang="en-US" dirty="0" smtClean="0"/>
                        <a:t>不占西大保研指标名额，额外补偿</a:t>
                      </a:r>
                      <a:endParaRPr lang="zh-CN" altLang="en-US" dirty="0"/>
                    </a:p>
                  </a:txBody>
                  <a:tcPr/>
                </a:tc>
                <a:tc>
                  <a:txBody>
                    <a:bodyPr/>
                    <a:lstStyle/>
                    <a:p>
                      <a:pPr algn="l"/>
                      <a:r>
                        <a:rPr lang="zh-CN" altLang="en-US" dirty="0" smtClean="0"/>
                        <a:t>处于保研名额边缘的同学，即成绩很好，排名也比较靠前，但因为保研名额较少或本专业竞争激烈在本校难以获得保研资格的学生。在夏令营中表现优异并获得</a:t>
                      </a:r>
                      <a:r>
                        <a:rPr lang="en-US" altLang="zh-CN" dirty="0" smtClean="0"/>
                        <a:t>“</a:t>
                      </a:r>
                      <a:r>
                        <a:rPr lang="zh-CN" altLang="en-US" dirty="0" smtClean="0"/>
                        <a:t>优秀营员</a:t>
                      </a:r>
                      <a:r>
                        <a:rPr lang="en-US" altLang="zh-CN" dirty="0" smtClean="0"/>
                        <a:t>”</a:t>
                      </a:r>
                      <a:r>
                        <a:rPr lang="zh-CN" altLang="en-US" dirty="0" smtClean="0"/>
                        <a:t>称号的同学，将有机会被推荐申请补偿计划指标。该指标由教育部直接划拨至优秀营员所在高校，不占用本校推免生名额，为优秀学子提供额外的深造机会。一般读研期间助研费相对较为可观。</a:t>
                      </a:r>
                      <a:endParaRPr lang="zh-CN" altLang="en-US" dirty="0"/>
                    </a:p>
                  </a:txBody>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5"/>
          <p:cNvSpPr txBox="1"/>
          <p:nvPr/>
        </p:nvSpPr>
        <p:spPr>
          <a:xfrm>
            <a:off x="853721" y="1340768"/>
            <a:ext cx="10787743" cy="169482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spcBef>
                <a:spcPts val="1000"/>
              </a:spcBef>
              <a:buNone/>
            </a:pPr>
            <a:endParaRPr lang="en-US" altLang="zh-CN" dirty="0"/>
          </a:p>
        </p:txBody>
      </p:sp>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矩形 1"/>
          <p:cNvSpPr/>
          <p:nvPr/>
        </p:nvSpPr>
        <p:spPr>
          <a:xfrm>
            <a:off x="389156" y="1089104"/>
            <a:ext cx="11449272" cy="4154984"/>
          </a:xfrm>
          <a:prstGeom prst="rect">
            <a:avLst/>
          </a:prstGeom>
        </p:spPr>
        <p:txBody>
          <a:bodyPr wrap="square">
            <a:spAutoFit/>
          </a:bodyPr>
          <a:lstStyle/>
          <a:p>
            <a:r>
              <a:rPr lang="zh-CN" altLang="zh-CN" sz="2400" dirty="0">
                <a:solidFill>
                  <a:srgbClr val="FF0000"/>
                </a:solidFill>
                <a:latin typeface="黑体" panose="02010609060101010101" pitchFamily="49" charset="-122"/>
                <a:ea typeface="黑体" panose="02010609060101010101" pitchFamily="49" charset="-122"/>
              </a:rPr>
              <a:t>综合排名总分＝</a:t>
            </a:r>
            <a:r>
              <a:rPr lang="zh-CN" altLang="zh-CN" sz="2400" dirty="0" smtClean="0">
                <a:solidFill>
                  <a:srgbClr val="FF0000"/>
                </a:solidFill>
                <a:latin typeface="黑体" panose="02010609060101010101" pitchFamily="49" charset="-122"/>
                <a:ea typeface="黑体" panose="02010609060101010101" pitchFamily="49" charset="-122"/>
              </a:rPr>
              <a:t>“德”</a:t>
            </a:r>
            <a:r>
              <a:rPr lang="zh-CN" altLang="en-US" sz="2400" dirty="0" smtClean="0">
                <a:solidFill>
                  <a:srgbClr val="FF0000"/>
                </a:solidFill>
                <a:latin typeface="黑体" panose="02010609060101010101" pitchFamily="49" charset="-122"/>
                <a:ea typeface="黑体" panose="02010609060101010101" pitchFamily="49" charset="-122"/>
              </a:rPr>
              <a:t>*</a:t>
            </a:r>
            <a:r>
              <a:rPr lang="en-US" altLang="zh-CN" sz="2400" dirty="0" smtClean="0">
                <a:solidFill>
                  <a:srgbClr val="FF0000"/>
                </a:solidFill>
                <a:latin typeface="黑体" panose="02010609060101010101" pitchFamily="49" charset="-122"/>
                <a:ea typeface="黑体" panose="02010609060101010101" pitchFamily="49" charset="-122"/>
              </a:rPr>
              <a:t>10%</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思想品德表现良好得</a:t>
            </a:r>
            <a:r>
              <a:rPr lang="en-US" altLang="zh-CN" sz="2400" dirty="0" smtClean="0">
                <a:latin typeface="黑体" panose="02010609060101010101" pitchFamily="49" charset="-122"/>
                <a:ea typeface="黑体" panose="02010609060101010101" pitchFamily="49" charset="-122"/>
              </a:rPr>
              <a:t>100</a:t>
            </a:r>
            <a:r>
              <a:rPr lang="zh-CN" altLang="en-US" sz="2400" dirty="0" smtClean="0">
                <a:latin typeface="黑体" panose="02010609060101010101" pitchFamily="49" charset="-122"/>
                <a:ea typeface="黑体" panose="02010609060101010101" pitchFamily="49" charset="-122"/>
              </a:rPr>
              <a:t>分；纪律处分等都是一票否决</a:t>
            </a:r>
            <a:r>
              <a:rPr lang="en-US" altLang="zh-CN" sz="2400" dirty="0" smtClean="0">
                <a:latin typeface="黑体" panose="02010609060101010101" pitchFamily="49" charset="-122"/>
                <a:ea typeface="黑体" panose="02010609060101010101" pitchFamily="49" charset="-122"/>
              </a:rPr>
              <a:t>)</a:t>
            </a:r>
            <a:r>
              <a:rPr lang="zh-CN" altLang="zh-CN" sz="2400" dirty="0" smtClean="0">
                <a:solidFill>
                  <a:srgbClr val="FF0000"/>
                </a:solidFill>
                <a:latin typeface="黑体" panose="02010609060101010101" pitchFamily="49" charset="-122"/>
                <a:ea typeface="黑体" panose="02010609060101010101" pitchFamily="49" charset="-122"/>
              </a:rPr>
              <a:t>＋“智”</a:t>
            </a:r>
            <a:r>
              <a:rPr lang="zh-CN" altLang="en-US" sz="2400" dirty="0" smtClean="0">
                <a:solidFill>
                  <a:srgbClr val="FF0000"/>
                </a:solidFill>
                <a:latin typeface="黑体" panose="02010609060101010101" pitchFamily="49" charset="-122"/>
                <a:ea typeface="黑体" panose="02010609060101010101" pitchFamily="49" charset="-122"/>
              </a:rPr>
              <a:t>*</a:t>
            </a:r>
            <a:r>
              <a:rPr lang="en-US" altLang="zh-CN" sz="2400" dirty="0" smtClean="0">
                <a:solidFill>
                  <a:srgbClr val="FF0000"/>
                </a:solidFill>
                <a:latin typeface="黑体" panose="02010609060101010101" pitchFamily="49" charset="-122"/>
                <a:ea typeface="黑体" panose="02010609060101010101" pitchFamily="49" charset="-122"/>
              </a:rPr>
              <a:t>60%</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加权平均分；按主修专业教学培养计划规定课程的初修正考成绩来计算加权平均</a:t>
            </a:r>
            <a:r>
              <a:rPr lang="zh-CN" altLang="en-US" sz="2400" dirty="0" smtClean="0">
                <a:latin typeface="黑体" panose="02010609060101010101" pitchFamily="49" charset="-122"/>
                <a:ea typeface="黑体" panose="02010609060101010101" pitchFamily="49" charset="-122"/>
              </a:rPr>
              <a:t>成绩，差一门必修课都是一票否决</a:t>
            </a:r>
            <a:r>
              <a:rPr lang="en-US" altLang="zh-CN" sz="2400" dirty="0" smtClean="0">
                <a:latin typeface="黑体" panose="02010609060101010101" pitchFamily="49" charset="-122"/>
                <a:ea typeface="黑体" panose="02010609060101010101" pitchFamily="49" charset="-122"/>
              </a:rPr>
              <a:t>)</a:t>
            </a:r>
            <a:r>
              <a:rPr lang="zh-CN" altLang="zh-CN" sz="2400" dirty="0" smtClean="0">
                <a:solidFill>
                  <a:srgbClr val="FF0000"/>
                </a:solidFill>
                <a:latin typeface="黑体" panose="02010609060101010101" pitchFamily="49" charset="-122"/>
                <a:ea typeface="黑体" panose="02010609060101010101" pitchFamily="49" charset="-122"/>
              </a:rPr>
              <a:t>＋“体”</a:t>
            </a:r>
            <a:r>
              <a:rPr lang="zh-CN" altLang="en-US" sz="2400" dirty="0" smtClean="0">
                <a:solidFill>
                  <a:srgbClr val="FF0000"/>
                </a:solidFill>
                <a:latin typeface="黑体" panose="02010609060101010101" pitchFamily="49" charset="-122"/>
                <a:ea typeface="黑体" panose="02010609060101010101" pitchFamily="49" charset="-122"/>
              </a:rPr>
              <a:t>*</a:t>
            </a:r>
            <a:r>
              <a:rPr lang="en-US" altLang="zh-CN" sz="2400" dirty="0" smtClean="0">
                <a:solidFill>
                  <a:srgbClr val="FF0000"/>
                </a:solidFill>
                <a:latin typeface="黑体" panose="02010609060101010101" pitchFamily="49" charset="-122"/>
                <a:ea typeface="黑体" panose="02010609060101010101" pitchFamily="49" charset="-122"/>
              </a:rPr>
              <a:t>10%</a:t>
            </a:r>
            <a:r>
              <a:rPr lang="en-US" altLang="zh-CN" sz="2400" dirty="0">
                <a:solidFill>
                  <a:srgbClr val="FF0000"/>
                </a:solidFill>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体</a:t>
            </a:r>
            <a:r>
              <a:rPr lang="zh-CN" altLang="en-US" sz="2400" dirty="0">
                <a:latin typeface="黑体" panose="02010609060101010101" pitchFamily="49" charset="-122"/>
                <a:ea typeface="黑体" panose="02010609060101010101" pitchFamily="49" charset="-122"/>
              </a:rPr>
              <a:t>测成绩</a:t>
            </a:r>
            <a:r>
              <a:rPr lang="en-US" altLang="zh-CN" sz="2400" dirty="0">
                <a:latin typeface="黑体" panose="02010609060101010101" pitchFamily="49" charset="-122"/>
                <a:ea typeface="黑体" panose="02010609060101010101" pitchFamily="49" charset="-122"/>
              </a:rPr>
              <a:t>&gt;=50</a:t>
            </a:r>
            <a:r>
              <a:rPr lang="zh-CN" altLang="en-US" sz="2400" dirty="0">
                <a:latin typeface="黑体" panose="02010609060101010101" pitchFamily="49" charset="-122"/>
                <a:ea typeface="黑体" panose="02010609060101010101" pitchFamily="49" charset="-122"/>
              </a:rPr>
              <a:t>分：计</a:t>
            </a:r>
            <a:r>
              <a:rPr lang="en-US" altLang="zh-CN" sz="2400" dirty="0" smtClean="0">
                <a:latin typeface="黑体" panose="02010609060101010101" pitchFamily="49" charset="-122"/>
                <a:ea typeface="黑体" panose="02010609060101010101" pitchFamily="49" charset="-122"/>
              </a:rPr>
              <a:t>100</a:t>
            </a:r>
            <a:r>
              <a:rPr lang="zh-CN" altLang="en-US" sz="2400" dirty="0" smtClean="0">
                <a:latin typeface="黑体" panose="02010609060101010101" pitchFamily="49" charset="-122"/>
                <a:ea typeface="黑体" panose="02010609060101010101" pitchFamily="49" charset="-122"/>
              </a:rPr>
              <a:t>分</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体测成绩</a:t>
            </a:r>
            <a:r>
              <a:rPr lang="en-US" altLang="zh-CN" sz="2400" dirty="0">
                <a:latin typeface="黑体" panose="02010609060101010101" pitchFamily="49" charset="-122"/>
                <a:ea typeface="黑体" panose="02010609060101010101" pitchFamily="49" charset="-122"/>
              </a:rPr>
              <a:t>&lt;50</a:t>
            </a:r>
            <a:r>
              <a:rPr lang="zh-CN" altLang="en-US" sz="2400" dirty="0">
                <a:latin typeface="黑体" panose="02010609060101010101" pitchFamily="49" charset="-122"/>
                <a:ea typeface="黑体" panose="02010609060101010101" pitchFamily="49" charset="-122"/>
              </a:rPr>
              <a:t>分：计</a:t>
            </a:r>
            <a:r>
              <a:rPr lang="en-US" altLang="zh-CN" sz="2400" dirty="0">
                <a:latin typeface="黑体" panose="02010609060101010101" pitchFamily="49" charset="-122"/>
                <a:ea typeface="黑体" panose="02010609060101010101" pitchFamily="49" charset="-122"/>
              </a:rPr>
              <a:t>0</a:t>
            </a:r>
            <a:r>
              <a:rPr lang="zh-CN" altLang="en-US" sz="2400" dirty="0" smtClean="0">
                <a:latin typeface="黑体" panose="02010609060101010101" pitchFamily="49" charset="-122"/>
                <a:ea typeface="黑体" panose="02010609060101010101" pitchFamily="49" charset="-122"/>
              </a:rPr>
              <a:t>分</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 “体”模块得分情况不作为报名推免的限制条件，仅影响综合排名总分</a:t>
            </a:r>
            <a:r>
              <a:rPr lang="en-US" altLang="zh-CN" sz="2400" dirty="0" smtClean="0">
                <a:latin typeface="黑体" panose="02010609060101010101" pitchFamily="49" charset="-122"/>
                <a:ea typeface="黑体" panose="02010609060101010101" pitchFamily="49" charset="-122"/>
              </a:rPr>
              <a:t>) </a:t>
            </a:r>
            <a:r>
              <a:rPr lang="zh-CN" altLang="zh-CN" sz="2400" dirty="0" smtClean="0">
                <a:solidFill>
                  <a:srgbClr val="FF0000"/>
                </a:solidFill>
                <a:latin typeface="黑体" panose="02010609060101010101" pitchFamily="49" charset="-122"/>
                <a:ea typeface="黑体" panose="02010609060101010101" pitchFamily="49" charset="-122"/>
              </a:rPr>
              <a:t>＋“美”</a:t>
            </a:r>
            <a:r>
              <a:rPr lang="zh-CN" altLang="en-US" sz="2400" dirty="0" smtClean="0">
                <a:solidFill>
                  <a:srgbClr val="FF0000"/>
                </a:solidFill>
                <a:latin typeface="黑体" panose="02010609060101010101" pitchFamily="49" charset="-122"/>
                <a:ea typeface="黑体" panose="02010609060101010101" pitchFamily="49" charset="-122"/>
              </a:rPr>
              <a:t>*</a:t>
            </a:r>
            <a:r>
              <a:rPr lang="en-US" altLang="zh-CN" sz="2400" dirty="0" smtClean="0">
                <a:solidFill>
                  <a:srgbClr val="FF0000"/>
                </a:solidFill>
                <a:latin typeface="黑体" panose="02010609060101010101" pitchFamily="49" charset="-122"/>
                <a:ea typeface="黑体" panose="02010609060101010101" pitchFamily="49" charset="-122"/>
              </a:rPr>
              <a:t>10%</a:t>
            </a:r>
            <a:r>
              <a:rPr lang="en-US" altLang="zh-CN" sz="2400" dirty="0">
                <a:solidFill>
                  <a:srgbClr val="FF0000"/>
                </a:solidFill>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修读“公共艺术”模块课程获得</a:t>
            </a:r>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学分：计</a:t>
            </a:r>
            <a:r>
              <a:rPr lang="en-US" altLang="zh-CN" sz="2400" dirty="0">
                <a:latin typeface="黑体" panose="02010609060101010101" pitchFamily="49" charset="-122"/>
                <a:ea typeface="黑体" panose="02010609060101010101" pitchFamily="49" charset="-122"/>
              </a:rPr>
              <a:t>100</a:t>
            </a:r>
            <a:r>
              <a:rPr lang="zh-CN" altLang="en-US" sz="2400" dirty="0" smtClean="0">
                <a:latin typeface="黑体" panose="02010609060101010101" pitchFamily="49" charset="-122"/>
                <a:ea typeface="黑体" panose="02010609060101010101" pitchFamily="49" charset="-122"/>
              </a:rPr>
              <a:t>分</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修读“公共艺术”模块课程获得</a:t>
            </a:r>
            <a:r>
              <a:rPr lang="en-US" altLang="zh-CN" sz="2400" dirty="0">
                <a:latin typeface="黑体" panose="02010609060101010101" pitchFamily="49" charset="-122"/>
                <a:ea typeface="黑体" panose="02010609060101010101" pitchFamily="49" charset="-122"/>
              </a:rPr>
              <a:t>1</a:t>
            </a:r>
            <a:r>
              <a:rPr lang="zh-CN" altLang="en-US" sz="2400" dirty="0">
                <a:latin typeface="黑体" panose="02010609060101010101" pitchFamily="49" charset="-122"/>
                <a:ea typeface="黑体" panose="02010609060101010101" pitchFamily="49" charset="-122"/>
              </a:rPr>
              <a:t>学分：计</a:t>
            </a:r>
            <a:r>
              <a:rPr lang="en-US" altLang="zh-CN" sz="2400" dirty="0">
                <a:latin typeface="黑体" panose="02010609060101010101" pitchFamily="49" charset="-122"/>
                <a:ea typeface="黑体" panose="02010609060101010101" pitchFamily="49" charset="-122"/>
              </a:rPr>
              <a:t>50</a:t>
            </a:r>
            <a:r>
              <a:rPr lang="zh-CN" altLang="en-US" sz="2400" dirty="0" smtClean="0">
                <a:latin typeface="黑体" panose="02010609060101010101" pitchFamily="49" charset="-122"/>
                <a:ea typeface="黑体" panose="02010609060101010101" pitchFamily="49" charset="-122"/>
              </a:rPr>
              <a:t>分</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不作为报名推免的限制条件，仅影响综合排名总分</a:t>
            </a:r>
            <a:r>
              <a:rPr lang="en-US" altLang="zh-CN" sz="2400" dirty="0" smtClean="0">
                <a:latin typeface="黑体" panose="02010609060101010101" pitchFamily="49" charset="-122"/>
                <a:ea typeface="黑体" panose="02010609060101010101" pitchFamily="49" charset="-122"/>
              </a:rPr>
              <a:t>) </a:t>
            </a:r>
            <a:r>
              <a:rPr lang="zh-CN" altLang="zh-CN" sz="2400" dirty="0" smtClean="0">
                <a:solidFill>
                  <a:srgbClr val="FF0000"/>
                </a:solidFill>
                <a:latin typeface="黑体" panose="02010609060101010101" pitchFamily="49" charset="-122"/>
                <a:ea typeface="黑体" panose="02010609060101010101" pitchFamily="49" charset="-122"/>
              </a:rPr>
              <a:t>＋“劳”</a:t>
            </a:r>
            <a:r>
              <a:rPr lang="zh-CN" altLang="en-US" sz="2400" dirty="0" smtClean="0">
                <a:solidFill>
                  <a:srgbClr val="FF0000"/>
                </a:solidFill>
                <a:latin typeface="黑体" panose="02010609060101010101" pitchFamily="49" charset="-122"/>
                <a:ea typeface="黑体" panose="02010609060101010101" pitchFamily="49" charset="-122"/>
              </a:rPr>
              <a:t>*</a:t>
            </a:r>
            <a:r>
              <a:rPr lang="en-US" altLang="zh-CN" sz="2400" dirty="0" smtClean="0">
                <a:solidFill>
                  <a:srgbClr val="FF0000"/>
                </a:solidFill>
                <a:latin typeface="黑体" panose="02010609060101010101" pitchFamily="49" charset="-122"/>
                <a:ea typeface="黑体" panose="02010609060101010101" pitchFamily="49" charset="-122"/>
              </a:rPr>
              <a:t>10%</a:t>
            </a:r>
            <a:r>
              <a:rPr lang="en-US" altLang="zh-CN" sz="2400" dirty="0">
                <a:solidFill>
                  <a:srgbClr val="FF0000"/>
                </a:solidFill>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劳动</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课要合格分数，没有劳动课成绩一票否决</a:t>
            </a:r>
            <a:r>
              <a:rPr lang="en-US" altLang="zh-CN" sz="2400" dirty="0" smtClean="0">
                <a:latin typeface="黑体" panose="02010609060101010101" pitchFamily="49" charset="-122"/>
                <a:ea typeface="黑体" panose="02010609060101010101" pitchFamily="49" charset="-122"/>
              </a:rPr>
              <a:t>) </a:t>
            </a:r>
            <a:r>
              <a:rPr lang="zh-CN" altLang="zh-CN" sz="2400" dirty="0" smtClean="0">
                <a:solidFill>
                  <a:srgbClr val="FF0000"/>
                </a:solidFill>
                <a:latin typeface="黑体" panose="02010609060101010101" pitchFamily="49" charset="-122"/>
                <a:ea typeface="黑体" panose="02010609060101010101" pitchFamily="49" charset="-122"/>
              </a:rPr>
              <a:t>＋</a:t>
            </a:r>
            <a:r>
              <a:rPr lang="zh-CN" altLang="zh-CN" sz="2400" dirty="0">
                <a:solidFill>
                  <a:srgbClr val="FF0000"/>
                </a:solidFill>
                <a:latin typeface="黑体" panose="02010609060101010101" pitchFamily="49" charset="-122"/>
                <a:ea typeface="黑体" panose="02010609060101010101" pitchFamily="49" charset="-122"/>
              </a:rPr>
              <a:t>综合表现加</a:t>
            </a:r>
            <a:r>
              <a:rPr lang="zh-CN" altLang="zh-CN" sz="2400" dirty="0" smtClean="0">
                <a:solidFill>
                  <a:srgbClr val="FF0000"/>
                </a:solidFill>
                <a:latin typeface="黑体" panose="02010609060101010101" pitchFamily="49" charset="-122"/>
                <a:ea typeface="黑体" panose="02010609060101010101" pitchFamily="49" charset="-122"/>
              </a:rPr>
              <a:t>分</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最多加</a:t>
            </a:r>
            <a:r>
              <a:rPr lang="en-US" altLang="zh-CN" sz="2400" dirty="0" smtClean="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分</a:t>
            </a:r>
            <a:r>
              <a:rPr lang="zh-CN" altLang="en-US" sz="2400" dirty="0" smtClean="0">
                <a:latin typeface="黑体" panose="02010609060101010101" pitchFamily="49" charset="-122"/>
                <a:ea typeface="黑体" panose="02010609060101010101" pitchFamily="49" charset="-122"/>
              </a:rPr>
              <a:t>；论文、大创、专利、学科竞赛获奖、英语</a:t>
            </a:r>
            <a:r>
              <a:rPr lang="en-US" altLang="zh-CN" sz="2400" dirty="0" smtClean="0">
                <a:latin typeface="黑体" panose="02010609060101010101" pitchFamily="49" charset="-122"/>
                <a:ea typeface="黑体" panose="02010609060101010101" pitchFamily="49" charset="-122"/>
              </a:rPr>
              <a:t>CET-6</a:t>
            </a:r>
            <a:r>
              <a:rPr lang="zh-CN" altLang="en-US" sz="2400" dirty="0" smtClean="0">
                <a:latin typeface="黑体" panose="02010609060101010101" pitchFamily="49" charset="-122"/>
                <a:ea typeface="黑体" panose="02010609060101010101" pitchFamily="49" charset="-122"/>
              </a:rPr>
              <a:t>等加分按照</a:t>
            </a:r>
            <a:r>
              <a:rPr lang="en-US" altLang="zh-CN" sz="2400" dirty="0" smtClean="0">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广西大学</a:t>
            </a:r>
            <a:r>
              <a:rPr lang="zh-CN" altLang="en-US" sz="2400" dirty="0">
                <a:latin typeface="黑体" panose="02010609060101010101" pitchFamily="49" charset="-122"/>
                <a:ea typeface="黑体" panose="02010609060101010101" pitchFamily="49" charset="-122"/>
              </a:rPr>
              <a:t>推荐优秀应届本科毕业生</a:t>
            </a:r>
            <a:r>
              <a:rPr lang="zh-CN" altLang="en-US" sz="2400" dirty="0" smtClean="0">
                <a:latin typeface="黑体" panose="02010609060101010101" pitchFamily="49" charset="-122"/>
                <a:ea typeface="黑体" panose="02010609060101010101" pitchFamily="49" charset="-122"/>
              </a:rPr>
              <a:t>免试攻读</a:t>
            </a:r>
            <a:r>
              <a:rPr lang="zh-CN" altLang="en-US" sz="2400" dirty="0">
                <a:latin typeface="黑体" panose="02010609060101010101" pitchFamily="49" charset="-122"/>
                <a:ea typeface="黑体" panose="02010609060101010101" pitchFamily="49" charset="-122"/>
              </a:rPr>
              <a:t>硕士学位研究生排名</a:t>
            </a:r>
            <a:r>
              <a:rPr lang="zh-CN" altLang="en-US" sz="2400" dirty="0" smtClean="0">
                <a:latin typeface="黑体" panose="02010609060101010101" pitchFamily="49" charset="-122"/>
                <a:ea typeface="黑体" panose="02010609060101010101" pitchFamily="49" charset="-122"/>
              </a:rPr>
              <a:t>分数计算细则</a:t>
            </a:r>
            <a:r>
              <a:rPr lang="en-US" altLang="zh-CN"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进行计算；统计时间范围为入学至推免学年的</a:t>
            </a:r>
            <a:r>
              <a:rPr lang="en-US" altLang="zh-CN" sz="2400" dirty="0">
                <a:latin typeface="黑体" panose="02010609060101010101" pitchFamily="49" charset="-122"/>
                <a:ea typeface="黑体" panose="02010609060101010101" pitchFamily="49" charset="-122"/>
              </a:rPr>
              <a:t>9</a:t>
            </a:r>
            <a:r>
              <a:rPr lang="zh-CN" altLang="en-US" sz="2400" dirty="0">
                <a:latin typeface="黑体" panose="02010609060101010101" pitchFamily="49" charset="-122"/>
                <a:ea typeface="黑体" panose="02010609060101010101" pitchFamily="49" charset="-122"/>
              </a:rPr>
              <a:t>月</a:t>
            </a:r>
            <a:r>
              <a:rPr lang="en-US" altLang="zh-CN" sz="2400" dirty="0">
                <a:latin typeface="黑体" panose="02010609060101010101" pitchFamily="49" charset="-122"/>
                <a:ea typeface="黑体" panose="02010609060101010101" pitchFamily="49" charset="-122"/>
              </a:rPr>
              <a:t>10</a:t>
            </a:r>
            <a:r>
              <a:rPr lang="zh-CN" altLang="en-US" sz="2400" dirty="0">
                <a:latin typeface="黑体" panose="02010609060101010101" pitchFamily="49" charset="-122"/>
                <a:ea typeface="黑体" panose="02010609060101010101" pitchFamily="49" charset="-122"/>
              </a:rPr>
              <a:t>日；完成服役的退役复学人员申请推免生资格的，可在综合表现模块获得</a:t>
            </a:r>
            <a:r>
              <a:rPr lang="en-US" altLang="zh-CN" sz="2400" dirty="0">
                <a:latin typeface="黑体" panose="02010609060101010101" pitchFamily="49" charset="-122"/>
                <a:ea typeface="黑体" panose="02010609060101010101" pitchFamily="49" charset="-122"/>
              </a:rPr>
              <a:t>0.6</a:t>
            </a:r>
            <a:r>
              <a:rPr lang="zh-CN" altLang="en-US" sz="2400" dirty="0">
                <a:latin typeface="黑体" panose="02010609060101010101" pitchFamily="49" charset="-122"/>
                <a:ea typeface="黑体" panose="02010609060101010101" pitchFamily="49" charset="-122"/>
              </a:rPr>
              <a:t>分的加分。</a:t>
            </a:r>
            <a:r>
              <a:rPr lang="en-US" altLang="zh-CN" sz="2400" dirty="0" smtClean="0">
                <a:latin typeface="黑体" panose="02010609060101010101" pitchFamily="49" charset="-122"/>
                <a:ea typeface="黑体" panose="02010609060101010101" pitchFamily="49" charset="-122"/>
              </a:rPr>
              <a:t>)</a:t>
            </a:r>
            <a:endParaRPr lang="zh-CN" altLang="zh-CN" sz="2400" dirty="0">
              <a:solidFill>
                <a:srgbClr val="FF0000"/>
              </a:solidFill>
              <a:latin typeface="黑体" panose="02010609060101010101" pitchFamily="49" charset="-122"/>
              <a:ea typeface="黑体" panose="02010609060101010101" pitchFamily="49" charset="-122"/>
            </a:endParaRPr>
          </a:p>
        </p:txBody>
      </p:sp>
      <p:pic>
        <p:nvPicPr>
          <p:cNvPr id="1026" name="图片 1" descr="说明: eb8303360087720814a0e01e7e139e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952" y="5229200"/>
            <a:ext cx="9340593"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5"/>
          <p:cNvSpPr txBox="1"/>
          <p:nvPr/>
        </p:nvSpPr>
        <p:spPr>
          <a:xfrm>
            <a:off x="853721" y="1340768"/>
            <a:ext cx="10787743" cy="169482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spcBef>
                <a:spcPts val="1000"/>
              </a:spcBef>
              <a:buNone/>
            </a:pPr>
            <a:endParaRPr lang="en-US" altLang="zh-CN" dirty="0"/>
          </a:p>
        </p:txBody>
      </p:sp>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矩形 1"/>
          <p:cNvSpPr/>
          <p:nvPr/>
        </p:nvSpPr>
        <p:spPr>
          <a:xfrm>
            <a:off x="479376" y="1340768"/>
            <a:ext cx="11449272" cy="4524315"/>
          </a:xfrm>
          <a:prstGeom prst="rect">
            <a:avLst/>
          </a:prstGeom>
        </p:spPr>
        <p:txBody>
          <a:bodyPr wrap="square">
            <a:spAutoFit/>
          </a:bodyPr>
          <a:lstStyle/>
          <a:p>
            <a:r>
              <a:rPr lang="en-US" altLang="zh-CN" sz="2400" dirty="0" smtClean="0"/>
              <a:t>1</a:t>
            </a:r>
            <a:r>
              <a:rPr lang="zh-CN" altLang="en-US" sz="2400" dirty="0" smtClean="0"/>
              <a:t>、</a:t>
            </a:r>
            <a:r>
              <a:rPr lang="zh-CN" altLang="zh-CN" sz="2400" dirty="0" smtClean="0"/>
              <a:t>《劳动》</a:t>
            </a:r>
            <a:r>
              <a:rPr lang="zh-CN" altLang="en-US" sz="2400" dirty="0" smtClean="0"/>
              <a:t>、</a:t>
            </a:r>
            <a:r>
              <a:rPr lang="zh-CN" altLang="zh-CN" sz="2400" dirty="0" smtClean="0"/>
              <a:t>《体育（一）》</a:t>
            </a:r>
            <a:r>
              <a:rPr lang="zh-CN" altLang="en-US" sz="2400" dirty="0" smtClean="0"/>
              <a:t>、</a:t>
            </a:r>
            <a:r>
              <a:rPr lang="zh-CN" altLang="zh-CN" sz="2400" dirty="0" smtClean="0"/>
              <a:t>《体育（二）》</a:t>
            </a:r>
            <a:r>
              <a:rPr lang="zh-CN" altLang="en-US" sz="2400" dirty="0" smtClean="0"/>
              <a:t>、</a:t>
            </a:r>
            <a:r>
              <a:rPr lang="zh-CN" altLang="zh-CN" sz="2400" dirty="0" smtClean="0"/>
              <a:t>《体育（三）》</a:t>
            </a:r>
            <a:r>
              <a:rPr lang="zh-CN" altLang="en-US" sz="2400" dirty="0" smtClean="0"/>
              <a:t>、</a:t>
            </a:r>
            <a:r>
              <a:rPr lang="zh-CN" altLang="zh-CN" sz="2400" dirty="0" smtClean="0"/>
              <a:t>《体育四）》</a:t>
            </a:r>
            <a:r>
              <a:rPr lang="zh-CN" altLang="en-US" sz="2400" dirty="0" smtClean="0"/>
              <a:t>、</a:t>
            </a:r>
            <a:r>
              <a:rPr lang="zh-CN" altLang="zh-CN" sz="2400" dirty="0" smtClean="0"/>
              <a:t>《中文写作实训》</a:t>
            </a:r>
            <a:r>
              <a:rPr lang="zh-CN" altLang="zh-CN" sz="2400" dirty="0"/>
              <a:t>（文学院学生、联培生不作修读要求</a:t>
            </a:r>
            <a:r>
              <a:rPr lang="zh-CN" altLang="zh-CN" sz="2400" dirty="0" smtClean="0"/>
              <a:t>）</a:t>
            </a:r>
            <a:r>
              <a:rPr lang="zh-CN" altLang="en-US" sz="2400" dirty="0" smtClean="0"/>
              <a:t>、</a:t>
            </a:r>
            <a:r>
              <a:rPr lang="en-US" altLang="zh-CN" sz="2400" dirty="0"/>
              <a:t>《</a:t>
            </a:r>
            <a:r>
              <a:rPr lang="zh-CN" altLang="en-US" sz="2400" dirty="0"/>
              <a:t>逻辑与批判性思维训练</a:t>
            </a:r>
            <a:r>
              <a:rPr lang="en-US" altLang="zh-CN" sz="2400" dirty="0"/>
              <a:t>》</a:t>
            </a:r>
            <a:r>
              <a:rPr lang="zh-CN" altLang="en-US" sz="2400" dirty="0"/>
              <a:t>（联培生不作修读要求；从</a:t>
            </a:r>
            <a:r>
              <a:rPr lang="en-US" altLang="zh-CN" sz="2400" dirty="0"/>
              <a:t>2025</a:t>
            </a:r>
            <a:r>
              <a:rPr lang="zh-CN" altLang="en-US" sz="2400" dirty="0"/>
              <a:t>级开始，该门课程不作修读要求）、</a:t>
            </a:r>
            <a:r>
              <a:rPr lang="zh-CN" altLang="en-US" sz="2400" dirty="0" smtClean="0"/>
              <a:t>“四史”</a:t>
            </a:r>
            <a:r>
              <a:rPr lang="en-US" altLang="zh-CN" sz="2400" dirty="0" smtClean="0"/>
              <a:t>(1</a:t>
            </a:r>
            <a:r>
              <a:rPr lang="zh-CN" altLang="en-US" sz="2400" dirty="0" smtClean="0"/>
              <a:t>学分；选成绩最高的一门</a:t>
            </a:r>
            <a:r>
              <a:rPr lang="en-US" altLang="zh-CN" sz="2400" dirty="0" smtClean="0"/>
              <a:t>)</a:t>
            </a:r>
            <a:r>
              <a:rPr lang="zh-CN" altLang="en-US" sz="2400" dirty="0" smtClean="0"/>
              <a:t>等课程在推免前必须修读。</a:t>
            </a:r>
            <a:endParaRPr lang="en-US" altLang="zh-CN" sz="2400" dirty="0" smtClean="0"/>
          </a:p>
          <a:p>
            <a:endParaRPr lang="en-US" altLang="zh-CN" sz="2400" dirty="0" smtClean="0"/>
          </a:p>
          <a:p>
            <a:r>
              <a:rPr lang="en-US" altLang="zh-CN" sz="2400" dirty="0" smtClean="0"/>
              <a:t>2</a:t>
            </a:r>
            <a:r>
              <a:rPr lang="zh-CN" altLang="en-US" sz="2400" dirty="0"/>
              <a:t>、申请推免的学生，其勾选的通识选修课修读学分不得低于本人所执行教学培养计划中规定的</a:t>
            </a:r>
            <a:r>
              <a:rPr lang="zh-CN" altLang="en-US" sz="2400" b="1" dirty="0">
                <a:solidFill>
                  <a:srgbClr val="FF0000"/>
                </a:solidFill>
              </a:rPr>
              <a:t>该模块学分的</a:t>
            </a:r>
            <a:r>
              <a:rPr lang="en-US" altLang="zh-CN" sz="2400" b="1" dirty="0">
                <a:solidFill>
                  <a:srgbClr val="FF0000"/>
                </a:solidFill>
              </a:rPr>
              <a:t>3/4</a:t>
            </a:r>
            <a:r>
              <a:rPr lang="zh-CN" altLang="en-US" sz="2400" b="1" dirty="0">
                <a:solidFill>
                  <a:srgbClr val="FF0000"/>
                </a:solidFill>
              </a:rPr>
              <a:t>，且不得超出本人所执行教学培养计划中规定的该模块学分上限。</a:t>
            </a:r>
            <a:r>
              <a:rPr lang="zh-CN" altLang="en-US" sz="2400" dirty="0"/>
              <a:t>例如：执行</a:t>
            </a:r>
            <a:r>
              <a:rPr lang="en-US" altLang="zh-CN" sz="2400" dirty="0"/>
              <a:t>2022</a:t>
            </a:r>
            <a:r>
              <a:rPr lang="zh-CN" altLang="en-US" sz="2400" dirty="0"/>
              <a:t>版教学培养计划的学生，勾选的通识选修模块学分不得低于</a:t>
            </a:r>
            <a:r>
              <a:rPr lang="en-US" altLang="zh-CN" sz="2400" dirty="0"/>
              <a:t>8</a:t>
            </a:r>
            <a:r>
              <a:rPr lang="zh-CN" altLang="en-US" sz="2400" dirty="0"/>
              <a:t>学分，且不得超过</a:t>
            </a:r>
            <a:r>
              <a:rPr lang="en-US" altLang="zh-CN" sz="2400" dirty="0"/>
              <a:t>10.5</a:t>
            </a:r>
            <a:r>
              <a:rPr lang="zh-CN" altLang="en-US" sz="2400" dirty="0"/>
              <a:t>学分（文学院学生因免修</a:t>
            </a:r>
            <a:r>
              <a:rPr lang="en-US" altLang="zh-CN" sz="2400" dirty="0"/>
              <a:t>《</a:t>
            </a:r>
            <a:r>
              <a:rPr lang="zh-CN" altLang="en-US" sz="2400" dirty="0"/>
              <a:t>中文写作实训</a:t>
            </a:r>
            <a:r>
              <a:rPr lang="en-US" altLang="zh-CN" sz="2400" dirty="0"/>
              <a:t>》</a:t>
            </a:r>
            <a:r>
              <a:rPr lang="zh-CN" altLang="en-US" sz="2400" dirty="0"/>
              <a:t>（</a:t>
            </a:r>
            <a:r>
              <a:rPr lang="en-US" altLang="zh-CN" sz="2400" dirty="0"/>
              <a:t>0.5</a:t>
            </a:r>
            <a:r>
              <a:rPr lang="zh-CN" altLang="en-US" sz="2400" dirty="0"/>
              <a:t>学分），勾选的通识选修模块学分不得超过</a:t>
            </a:r>
            <a:r>
              <a:rPr lang="en-US" altLang="zh-CN" sz="2400" dirty="0"/>
              <a:t>10.0</a:t>
            </a:r>
            <a:r>
              <a:rPr lang="zh-CN" altLang="en-US" sz="2400" dirty="0"/>
              <a:t>学分），超学分部分不纳入推免成绩统计范围；执行</a:t>
            </a:r>
            <a:r>
              <a:rPr lang="en-US" altLang="zh-CN" sz="2400" dirty="0"/>
              <a:t>2025</a:t>
            </a:r>
            <a:r>
              <a:rPr lang="zh-CN" altLang="en-US" sz="2400" dirty="0"/>
              <a:t>版教学培养计划的学生，勾选的通识选修模块学分不得低于</a:t>
            </a:r>
            <a:r>
              <a:rPr lang="en-US" altLang="zh-CN" sz="2400" dirty="0"/>
              <a:t>6</a:t>
            </a:r>
            <a:r>
              <a:rPr lang="zh-CN" altLang="en-US" sz="2400" dirty="0"/>
              <a:t>学分，且不得超过</a:t>
            </a:r>
            <a:r>
              <a:rPr lang="en-US" altLang="zh-CN" sz="2400" dirty="0"/>
              <a:t>8</a:t>
            </a:r>
            <a:r>
              <a:rPr lang="zh-CN" altLang="en-US" sz="2400" dirty="0"/>
              <a:t>学分，超学分部分不纳入推免成绩统计范围。</a:t>
            </a:r>
            <a:endParaRPr lang="zh-CN" altLang="zh-CN" sz="24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7" name="表格 6"/>
          <p:cNvGraphicFramePr>
            <a:graphicFrameLocks noGrp="1"/>
          </p:cNvGraphicFramePr>
          <p:nvPr/>
        </p:nvGraphicFramePr>
        <p:xfrm>
          <a:off x="627392" y="1556792"/>
          <a:ext cx="10972799" cy="1295400"/>
        </p:xfrm>
        <a:graphic>
          <a:graphicData uri="http://schemas.openxmlformats.org/drawingml/2006/table">
            <a:tbl>
              <a:tblPr firstRow="1" firstCol="1" bandRow="1">
                <a:tableStyleId>{5C22544A-7EE6-4342-B048-85BDC9FD1C3A}</a:tableStyleId>
              </a:tblPr>
              <a:tblGrid>
                <a:gridCol w="5488595">
                  <a:extLst>
                    <a:ext uri="{9D8B030D-6E8A-4147-A177-3AD203B41FA5}">
                      <a16:colId xmlns:a16="http://schemas.microsoft.com/office/drawing/2014/main" xmlns="" val="20000"/>
                    </a:ext>
                  </a:extLst>
                </a:gridCol>
                <a:gridCol w="1828068">
                  <a:extLst>
                    <a:ext uri="{9D8B030D-6E8A-4147-A177-3AD203B41FA5}">
                      <a16:colId xmlns:a16="http://schemas.microsoft.com/office/drawing/2014/main" xmlns="" val="20001"/>
                    </a:ext>
                  </a:extLst>
                </a:gridCol>
                <a:gridCol w="1828068">
                  <a:extLst>
                    <a:ext uri="{9D8B030D-6E8A-4147-A177-3AD203B41FA5}">
                      <a16:colId xmlns:a16="http://schemas.microsoft.com/office/drawing/2014/main" xmlns="" val="20002"/>
                    </a:ext>
                  </a:extLst>
                </a:gridCol>
                <a:gridCol w="1828068">
                  <a:extLst>
                    <a:ext uri="{9D8B030D-6E8A-4147-A177-3AD203B41FA5}">
                      <a16:colId xmlns:a16="http://schemas.microsoft.com/office/drawing/2014/main" xmlns="" val="20003"/>
                    </a:ext>
                  </a:extLst>
                </a:gridCol>
              </a:tblGrid>
              <a:tr h="431800">
                <a:tc>
                  <a:txBody>
                    <a:bodyPr/>
                    <a:lstStyle/>
                    <a:p>
                      <a:pPr algn="ctr">
                        <a:lnSpc>
                          <a:spcPts val="2000"/>
                        </a:lnSpc>
                        <a:spcAft>
                          <a:spcPts val="0"/>
                        </a:spcAft>
                      </a:pPr>
                      <a:r>
                        <a:rPr lang="zh-CN" sz="1200" kern="0">
                          <a:effectLst/>
                        </a:rPr>
                        <a:t>论文级别</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第一作者</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第二作者</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第三作者</a:t>
                      </a:r>
                      <a:endParaRPr lang="zh-CN" sz="1050" kern="10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0"/>
                  </a:ext>
                </a:extLst>
              </a:tr>
              <a:tr h="431800">
                <a:tc>
                  <a:txBody>
                    <a:bodyPr/>
                    <a:lstStyle/>
                    <a:p>
                      <a:pPr algn="ctr">
                        <a:lnSpc>
                          <a:spcPts val="2000"/>
                        </a:lnSpc>
                        <a:spcAft>
                          <a:spcPts val="0"/>
                        </a:spcAft>
                      </a:pPr>
                      <a:r>
                        <a:rPr lang="en-US" sz="1200" kern="0">
                          <a:effectLst/>
                        </a:rPr>
                        <a:t>SSCI</a:t>
                      </a:r>
                      <a:r>
                        <a:rPr lang="zh-CN" sz="1200" kern="0">
                          <a:effectLst/>
                        </a:rPr>
                        <a:t>、</a:t>
                      </a:r>
                      <a:r>
                        <a:rPr lang="en-US" sz="1200" kern="0">
                          <a:effectLst/>
                        </a:rPr>
                        <a:t>SCI</a:t>
                      </a:r>
                      <a:r>
                        <a:rPr lang="zh-CN" sz="1200" kern="0">
                          <a:effectLst/>
                        </a:rPr>
                        <a:t>、</a:t>
                      </a:r>
                      <a:r>
                        <a:rPr lang="en-US" sz="1200" kern="0">
                          <a:effectLst/>
                        </a:rPr>
                        <a:t>EI</a:t>
                      </a:r>
                      <a:r>
                        <a:rPr lang="zh-CN" sz="1200" kern="0">
                          <a:effectLst/>
                        </a:rPr>
                        <a:t>收录的学术期刊论文</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0.90</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0.42</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0.12</a:t>
                      </a:r>
                      <a:endParaRPr lang="zh-CN" sz="1050" kern="10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1"/>
                  </a:ext>
                </a:extLst>
              </a:tr>
              <a:tr h="431800">
                <a:tc>
                  <a:txBody>
                    <a:bodyPr/>
                    <a:lstStyle/>
                    <a:p>
                      <a:pPr algn="ctr">
                        <a:lnSpc>
                          <a:spcPts val="2000"/>
                        </a:lnSpc>
                        <a:spcAft>
                          <a:spcPts val="0"/>
                        </a:spcAft>
                      </a:pPr>
                      <a:r>
                        <a:rPr lang="zh-CN" sz="1200" kern="0">
                          <a:effectLst/>
                        </a:rPr>
                        <a:t>国内核心期刊</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0.60</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0.18</a:t>
                      </a:r>
                      <a:endParaRPr lang="zh-CN" sz="105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dirty="0">
                          <a:effectLst/>
                        </a:rPr>
                        <a:t>0.06</a:t>
                      </a:r>
                      <a:endParaRPr lang="zh-CN" sz="1050" kern="100" dirty="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2"/>
                  </a:ext>
                </a:extLst>
              </a:tr>
            </a:tbl>
          </a:graphicData>
        </a:graphic>
      </p:graphicFrame>
      <p:graphicFrame>
        <p:nvGraphicFramePr>
          <p:cNvPr id="8" name="表格 7"/>
          <p:cNvGraphicFramePr>
            <a:graphicFrameLocks noGrp="1"/>
          </p:cNvGraphicFramePr>
          <p:nvPr/>
        </p:nvGraphicFramePr>
        <p:xfrm>
          <a:off x="609600" y="3430746"/>
          <a:ext cx="10972801" cy="864870"/>
        </p:xfrm>
        <a:graphic>
          <a:graphicData uri="http://schemas.openxmlformats.org/drawingml/2006/table">
            <a:tbl>
              <a:tblPr firstRow="1" firstCol="1" bandRow="1">
                <a:tableStyleId>{5C22544A-7EE6-4342-B048-85BDC9FD1C3A}</a:tableStyleId>
              </a:tblPr>
              <a:tblGrid>
                <a:gridCol w="3785616">
                  <a:extLst>
                    <a:ext uri="{9D8B030D-6E8A-4147-A177-3AD203B41FA5}">
                      <a16:colId xmlns:a16="http://schemas.microsoft.com/office/drawing/2014/main" xmlns="" val="20000"/>
                    </a:ext>
                  </a:extLst>
                </a:gridCol>
                <a:gridCol w="2394265">
                  <a:extLst>
                    <a:ext uri="{9D8B030D-6E8A-4147-A177-3AD203B41FA5}">
                      <a16:colId xmlns:a16="http://schemas.microsoft.com/office/drawing/2014/main" xmlns="" val="20001"/>
                    </a:ext>
                  </a:extLst>
                </a:gridCol>
                <a:gridCol w="2396460">
                  <a:extLst>
                    <a:ext uri="{9D8B030D-6E8A-4147-A177-3AD203B41FA5}">
                      <a16:colId xmlns:a16="http://schemas.microsoft.com/office/drawing/2014/main" xmlns="" val="20002"/>
                    </a:ext>
                  </a:extLst>
                </a:gridCol>
                <a:gridCol w="2396460">
                  <a:extLst>
                    <a:ext uri="{9D8B030D-6E8A-4147-A177-3AD203B41FA5}">
                      <a16:colId xmlns:a16="http://schemas.microsoft.com/office/drawing/2014/main" xmlns="" val="20003"/>
                    </a:ext>
                  </a:extLst>
                </a:gridCol>
              </a:tblGrid>
              <a:tr h="288290">
                <a:tc>
                  <a:txBody>
                    <a:bodyPr/>
                    <a:lstStyle/>
                    <a:p>
                      <a:pPr algn="ctr">
                        <a:lnSpc>
                          <a:spcPts val="2000"/>
                        </a:lnSpc>
                        <a:spcAft>
                          <a:spcPts val="0"/>
                        </a:spcAft>
                      </a:pPr>
                      <a:r>
                        <a:rPr lang="zh-CN" sz="1200" kern="0" dirty="0">
                          <a:effectLst/>
                        </a:rPr>
                        <a:t>专利类型</a:t>
                      </a:r>
                      <a:endParaRPr lang="zh-CN" sz="1000" kern="100" dirty="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第一发明人</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第二发明人</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zh-CN" sz="1200" kern="0">
                          <a:effectLst/>
                        </a:rPr>
                        <a:t>第三发明人</a:t>
                      </a:r>
                      <a:endParaRPr lang="zh-CN" sz="1000" kern="10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0"/>
                  </a:ext>
                </a:extLst>
              </a:tr>
              <a:tr h="288290">
                <a:tc>
                  <a:txBody>
                    <a:bodyPr/>
                    <a:lstStyle/>
                    <a:p>
                      <a:pPr algn="ctr">
                        <a:lnSpc>
                          <a:spcPts val="2000"/>
                        </a:lnSpc>
                        <a:spcAft>
                          <a:spcPts val="0"/>
                        </a:spcAft>
                      </a:pPr>
                      <a:r>
                        <a:rPr lang="zh-CN" sz="1200" kern="0">
                          <a:effectLst/>
                        </a:rPr>
                        <a:t>发明专利</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0.60</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0.30</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0.12</a:t>
                      </a:r>
                      <a:endParaRPr lang="zh-CN" sz="1000" kern="10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1"/>
                  </a:ext>
                </a:extLst>
              </a:tr>
              <a:tr h="288290">
                <a:tc>
                  <a:txBody>
                    <a:bodyPr/>
                    <a:lstStyle/>
                    <a:p>
                      <a:pPr algn="ctr">
                        <a:lnSpc>
                          <a:spcPts val="2000"/>
                        </a:lnSpc>
                        <a:spcAft>
                          <a:spcPts val="0"/>
                        </a:spcAft>
                      </a:pPr>
                      <a:r>
                        <a:rPr lang="zh-CN" sz="1200" kern="0" dirty="0">
                          <a:effectLst/>
                        </a:rPr>
                        <a:t>动、植物新品种授权</a:t>
                      </a:r>
                      <a:endParaRPr lang="zh-CN" sz="1000" kern="100" dirty="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0.48</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a:effectLst/>
                        </a:rPr>
                        <a:t>0.24</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2000"/>
                        </a:lnSpc>
                        <a:spcAft>
                          <a:spcPts val="0"/>
                        </a:spcAft>
                      </a:pPr>
                      <a:r>
                        <a:rPr lang="en-US" sz="1200" kern="0" dirty="0">
                          <a:effectLst/>
                        </a:rPr>
                        <a:t>0.09</a:t>
                      </a:r>
                      <a:endParaRPr lang="zh-CN" sz="1000" kern="100" dirty="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2"/>
                  </a:ext>
                </a:extLst>
              </a:tr>
            </a:tbl>
          </a:graphicData>
        </a:graphic>
      </p:graphicFrame>
      <p:graphicFrame>
        <p:nvGraphicFramePr>
          <p:cNvPr id="9" name="表格 8"/>
          <p:cNvGraphicFramePr>
            <a:graphicFrameLocks noGrp="1"/>
          </p:cNvGraphicFramePr>
          <p:nvPr/>
        </p:nvGraphicFramePr>
        <p:xfrm>
          <a:off x="595807" y="4869160"/>
          <a:ext cx="10972801" cy="1490980"/>
        </p:xfrm>
        <a:graphic>
          <a:graphicData uri="http://schemas.openxmlformats.org/drawingml/2006/table">
            <a:tbl>
              <a:tblPr firstRow="1" firstCol="1" bandRow="1">
                <a:tableStyleId>{5C22544A-7EE6-4342-B048-85BDC9FD1C3A}</a:tableStyleId>
              </a:tblPr>
              <a:tblGrid>
                <a:gridCol w="4760001">
                  <a:extLst>
                    <a:ext uri="{9D8B030D-6E8A-4147-A177-3AD203B41FA5}">
                      <a16:colId xmlns:a16="http://schemas.microsoft.com/office/drawing/2014/main" xmlns="" val="20000"/>
                    </a:ext>
                  </a:extLst>
                </a:gridCol>
                <a:gridCol w="2071665">
                  <a:extLst>
                    <a:ext uri="{9D8B030D-6E8A-4147-A177-3AD203B41FA5}">
                      <a16:colId xmlns:a16="http://schemas.microsoft.com/office/drawing/2014/main" xmlns="" val="20001"/>
                    </a:ext>
                  </a:extLst>
                </a:gridCol>
                <a:gridCol w="2071665">
                  <a:extLst>
                    <a:ext uri="{9D8B030D-6E8A-4147-A177-3AD203B41FA5}">
                      <a16:colId xmlns:a16="http://schemas.microsoft.com/office/drawing/2014/main" xmlns="" val="20002"/>
                    </a:ext>
                  </a:extLst>
                </a:gridCol>
                <a:gridCol w="2069470">
                  <a:extLst>
                    <a:ext uri="{9D8B030D-6E8A-4147-A177-3AD203B41FA5}">
                      <a16:colId xmlns:a16="http://schemas.microsoft.com/office/drawing/2014/main" xmlns="" val="20003"/>
                    </a:ext>
                  </a:extLst>
                </a:gridCol>
              </a:tblGrid>
              <a:tr h="288290">
                <a:tc>
                  <a:txBody>
                    <a:bodyPr/>
                    <a:lstStyle/>
                    <a:p>
                      <a:pPr algn="ctr">
                        <a:lnSpc>
                          <a:spcPts val="1800"/>
                        </a:lnSpc>
                        <a:spcAft>
                          <a:spcPts val="0"/>
                        </a:spcAft>
                      </a:pPr>
                      <a:r>
                        <a:rPr lang="zh-CN" sz="1200" kern="0">
                          <a:effectLst/>
                        </a:rPr>
                        <a:t>级别</a:t>
                      </a:r>
                      <a:r>
                        <a:rPr lang="en-US" sz="1200" kern="0">
                          <a:effectLst/>
                        </a:rPr>
                        <a:t>/</a:t>
                      </a:r>
                      <a:r>
                        <a:rPr lang="zh-CN" sz="1200" kern="0">
                          <a:effectLst/>
                        </a:rPr>
                        <a:t>结题评价</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zh-CN" sz="1200" kern="0">
                          <a:effectLst/>
                        </a:rPr>
                        <a:t>负责人</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zh-CN" sz="1200" kern="0">
                          <a:effectLst/>
                        </a:rPr>
                        <a:t>排名第</a:t>
                      </a:r>
                      <a:r>
                        <a:rPr lang="en-US" sz="1200" kern="0">
                          <a:effectLst/>
                        </a:rPr>
                        <a:t>2</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zh-CN" sz="1200" kern="0">
                          <a:effectLst/>
                        </a:rPr>
                        <a:t>排名第</a:t>
                      </a:r>
                      <a:r>
                        <a:rPr lang="en-US" sz="1200" kern="0">
                          <a:effectLst/>
                        </a:rPr>
                        <a:t>3</a:t>
                      </a:r>
                      <a:endParaRPr lang="zh-CN" sz="1000" kern="100">
                        <a:effectLst/>
                        <a:latin typeface="Times New Roman" panose="02020603050405020304"/>
                        <a:ea typeface="宋体" panose="02010600030101010101" pitchFamily="2" charset="-122"/>
                      </a:endParaRPr>
                    </a:p>
                  </a:txBody>
                  <a:tcPr marL="68580" marR="68580" marT="0" marB="0" anchor="ctr"/>
                </a:tc>
                <a:extLst>
                  <a:ext uri="{0D108BD9-81ED-4DB2-BD59-A6C34878D82A}">
                    <a16:rowId xmlns:a16="http://schemas.microsoft.com/office/drawing/2014/main" xmlns="" val="10000"/>
                  </a:ext>
                </a:extLst>
              </a:tr>
              <a:tr h="288290">
                <a:tc>
                  <a:txBody>
                    <a:bodyPr/>
                    <a:lstStyle/>
                    <a:p>
                      <a:pPr algn="ctr">
                        <a:lnSpc>
                          <a:spcPts val="1800"/>
                        </a:lnSpc>
                        <a:spcAft>
                          <a:spcPts val="0"/>
                        </a:spcAft>
                      </a:pPr>
                      <a:r>
                        <a:rPr lang="zh-CN" sz="1200" kern="0">
                          <a:effectLst/>
                        </a:rPr>
                        <a:t>国家级</a:t>
                      </a:r>
                      <a:r>
                        <a:rPr lang="en-US" sz="1200" kern="0">
                          <a:effectLst/>
                        </a:rPr>
                        <a:t>/</a:t>
                      </a:r>
                      <a:r>
                        <a:rPr lang="zh-CN" sz="1200" kern="0">
                          <a:effectLst/>
                        </a:rPr>
                        <a:t>优秀</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0.48</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0.24</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0.18</a:t>
                      </a:r>
                      <a:endParaRPr lang="zh-CN" sz="1000" kern="100">
                        <a:effectLst/>
                        <a:latin typeface="Times New Roman" panose="02020603050405020304"/>
                        <a:ea typeface="宋体" panose="02010600030101010101" pitchFamily="2" charset="-122"/>
                      </a:endParaRPr>
                    </a:p>
                  </a:txBody>
                  <a:tcPr marL="68580" marR="68580" marT="0" marB="0" anchor="ctr"/>
                </a:tc>
                <a:extLst>
                  <a:ext uri="{0D108BD9-81ED-4DB2-BD59-A6C34878D82A}">
                    <a16:rowId xmlns:a16="http://schemas.microsoft.com/office/drawing/2014/main" xmlns="" val="10001"/>
                  </a:ext>
                </a:extLst>
              </a:tr>
              <a:tr h="457200">
                <a:tc>
                  <a:txBody>
                    <a:bodyPr/>
                    <a:lstStyle/>
                    <a:p>
                      <a:pPr algn="ctr">
                        <a:lnSpc>
                          <a:spcPts val="1800"/>
                        </a:lnSpc>
                        <a:spcAft>
                          <a:spcPts val="0"/>
                        </a:spcAft>
                      </a:pPr>
                      <a:r>
                        <a:rPr lang="zh-CN" sz="1200" kern="0">
                          <a:effectLst/>
                        </a:rPr>
                        <a:t>国家级</a:t>
                      </a:r>
                      <a:r>
                        <a:rPr lang="en-US" sz="1200" kern="0">
                          <a:effectLst/>
                        </a:rPr>
                        <a:t>/</a:t>
                      </a:r>
                      <a:r>
                        <a:rPr lang="zh-CN" sz="1200" kern="0">
                          <a:effectLst/>
                        </a:rPr>
                        <a:t>良好</a:t>
                      </a:r>
                      <a:endParaRPr lang="zh-CN" sz="1000" kern="100">
                        <a:effectLst/>
                      </a:endParaRPr>
                    </a:p>
                    <a:p>
                      <a:pPr algn="ctr">
                        <a:lnSpc>
                          <a:spcPts val="1800"/>
                        </a:lnSpc>
                        <a:spcAft>
                          <a:spcPts val="0"/>
                        </a:spcAft>
                      </a:pPr>
                      <a:r>
                        <a:rPr lang="zh-CN" sz="1200" kern="0">
                          <a:effectLst/>
                        </a:rPr>
                        <a:t>省部</a:t>
                      </a:r>
                      <a:r>
                        <a:rPr lang="en-US" sz="1200" kern="0">
                          <a:effectLst/>
                        </a:rPr>
                        <a:t>(</a:t>
                      </a:r>
                      <a:r>
                        <a:rPr lang="zh-CN" sz="1200" kern="0">
                          <a:effectLst/>
                        </a:rPr>
                        <a:t>自治区</a:t>
                      </a:r>
                      <a:r>
                        <a:rPr lang="en-US" sz="1200" kern="0">
                          <a:effectLst/>
                        </a:rPr>
                        <a:t>)</a:t>
                      </a:r>
                      <a:r>
                        <a:rPr lang="zh-CN" sz="1200" kern="0">
                          <a:effectLst/>
                        </a:rPr>
                        <a:t>级</a:t>
                      </a:r>
                      <a:r>
                        <a:rPr lang="en-US" sz="1200" kern="0">
                          <a:effectLst/>
                        </a:rPr>
                        <a:t>/</a:t>
                      </a:r>
                      <a:r>
                        <a:rPr lang="zh-CN" sz="1200" kern="0">
                          <a:effectLst/>
                        </a:rPr>
                        <a:t>优秀</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0.30</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0.15</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0.09</a:t>
                      </a:r>
                      <a:endParaRPr lang="zh-CN" sz="1000" kern="100">
                        <a:effectLst/>
                        <a:latin typeface="Times New Roman" panose="02020603050405020304"/>
                        <a:ea typeface="宋体" panose="02010600030101010101" pitchFamily="2" charset="-122"/>
                      </a:endParaRPr>
                    </a:p>
                  </a:txBody>
                  <a:tcPr marL="68580" marR="68580" marT="0" marB="0" anchor="ctr"/>
                </a:tc>
                <a:extLst>
                  <a:ext uri="{0D108BD9-81ED-4DB2-BD59-A6C34878D82A}">
                    <a16:rowId xmlns:a16="http://schemas.microsoft.com/office/drawing/2014/main" xmlns="" val="10002"/>
                  </a:ext>
                </a:extLst>
              </a:tr>
              <a:tr h="457200">
                <a:tc>
                  <a:txBody>
                    <a:bodyPr/>
                    <a:lstStyle/>
                    <a:p>
                      <a:pPr algn="ctr">
                        <a:lnSpc>
                          <a:spcPts val="1800"/>
                        </a:lnSpc>
                        <a:spcAft>
                          <a:spcPts val="0"/>
                        </a:spcAft>
                      </a:pPr>
                      <a:r>
                        <a:rPr lang="zh-CN" sz="1200" kern="0">
                          <a:effectLst/>
                        </a:rPr>
                        <a:t>国家级</a:t>
                      </a:r>
                      <a:r>
                        <a:rPr lang="en-US" sz="1200" kern="0">
                          <a:effectLst/>
                        </a:rPr>
                        <a:t>/</a:t>
                      </a:r>
                      <a:r>
                        <a:rPr lang="zh-CN" sz="1200" kern="0">
                          <a:effectLst/>
                        </a:rPr>
                        <a:t>合格</a:t>
                      </a:r>
                      <a:endParaRPr lang="zh-CN" sz="1000" kern="100">
                        <a:effectLst/>
                      </a:endParaRPr>
                    </a:p>
                    <a:p>
                      <a:pPr algn="ctr">
                        <a:lnSpc>
                          <a:spcPts val="1800"/>
                        </a:lnSpc>
                        <a:spcAft>
                          <a:spcPts val="0"/>
                        </a:spcAft>
                      </a:pPr>
                      <a:r>
                        <a:rPr lang="zh-CN" sz="1200" kern="0">
                          <a:effectLst/>
                        </a:rPr>
                        <a:t>省部</a:t>
                      </a:r>
                      <a:r>
                        <a:rPr lang="en-US" sz="1200" kern="0">
                          <a:effectLst/>
                        </a:rPr>
                        <a:t>(</a:t>
                      </a:r>
                      <a:r>
                        <a:rPr lang="zh-CN" sz="1200" kern="0">
                          <a:effectLst/>
                        </a:rPr>
                        <a:t>自治区</a:t>
                      </a:r>
                      <a:r>
                        <a:rPr lang="en-US" sz="1200" kern="0">
                          <a:effectLst/>
                        </a:rPr>
                        <a:t>)</a:t>
                      </a:r>
                      <a:r>
                        <a:rPr lang="zh-CN" sz="1200" kern="0">
                          <a:effectLst/>
                        </a:rPr>
                        <a:t>级</a:t>
                      </a:r>
                      <a:r>
                        <a:rPr lang="en-US" sz="1200" kern="0">
                          <a:effectLst/>
                        </a:rPr>
                        <a:t>/</a:t>
                      </a:r>
                      <a:r>
                        <a:rPr lang="zh-CN" sz="1200" kern="0">
                          <a:effectLst/>
                        </a:rPr>
                        <a:t>良好</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0.18</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a:effectLst/>
                        </a:rPr>
                        <a:t>0.09</a:t>
                      </a:r>
                      <a:endParaRPr lang="zh-CN" sz="1000" kern="100">
                        <a:effectLst/>
                        <a:latin typeface="Times New Roman" panose="02020603050405020304"/>
                        <a:ea typeface="宋体" panose="02010600030101010101" pitchFamily="2" charset="-122"/>
                      </a:endParaRPr>
                    </a:p>
                  </a:txBody>
                  <a:tcPr marL="68580" marR="68580" marT="0" marB="0" anchor="ctr"/>
                </a:tc>
                <a:tc>
                  <a:txBody>
                    <a:bodyPr/>
                    <a:lstStyle/>
                    <a:p>
                      <a:pPr algn="ctr">
                        <a:lnSpc>
                          <a:spcPts val="1800"/>
                        </a:lnSpc>
                        <a:spcAft>
                          <a:spcPts val="0"/>
                        </a:spcAft>
                      </a:pPr>
                      <a:r>
                        <a:rPr lang="en-US" sz="1200" kern="0" dirty="0">
                          <a:effectLst/>
                        </a:rPr>
                        <a:t>0.06</a:t>
                      </a:r>
                      <a:endParaRPr lang="zh-CN" sz="1000" kern="100" dirty="0">
                        <a:effectLst/>
                        <a:latin typeface="Times New Roman" panose="02020603050405020304"/>
                        <a:ea typeface="宋体" panose="02010600030101010101" pitchFamily="2" charset="-122"/>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10" name="TextBox 9"/>
          <p:cNvSpPr txBox="1"/>
          <p:nvPr/>
        </p:nvSpPr>
        <p:spPr>
          <a:xfrm>
            <a:off x="551384" y="1193086"/>
            <a:ext cx="1107996" cy="369332"/>
          </a:xfrm>
          <a:prstGeom prst="rect">
            <a:avLst/>
          </a:prstGeom>
          <a:noFill/>
        </p:spPr>
        <p:txBody>
          <a:bodyPr wrap="none" rtlCol="0">
            <a:spAutoFit/>
          </a:bodyPr>
          <a:lstStyle/>
          <a:p>
            <a:r>
              <a:rPr lang="zh-CN" altLang="en-US" b="1" dirty="0" smtClean="0">
                <a:solidFill>
                  <a:srgbClr val="FF0000"/>
                </a:solidFill>
              </a:rPr>
              <a:t>论文加分</a:t>
            </a:r>
            <a:endParaRPr lang="zh-CN" altLang="en-US" b="1" dirty="0">
              <a:solidFill>
                <a:srgbClr val="FF0000"/>
              </a:solidFill>
            </a:endParaRPr>
          </a:p>
        </p:txBody>
      </p:sp>
      <p:sp>
        <p:nvSpPr>
          <p:cNvPr id="11" name="TextBox 10"/>
          <p:cNvSpPr txBox="1"/>
          <p:nvPr/>
        </p:nvSpPr>
        <p:spPr>
          <a:xfrm>
            <a:off x="551384" y="2996952"/>
            <a:ext cx="1114408" cy="369332"/>
          </a:xfrm>
          <a:prstGeom prst="rect">
            <a:avLst/>
          </a:prstGeom>
          <a:noFill/>
        </p:spPr>
        <p:txBody>
          <a:bodyPr wrap="none" rtlCol="0">
            <a:spAutoFit/>
          </a:bodyPr>
          <a:lstStyle/>
          <a:p>
            <a:r>
              <a:rPr lang="zh-CN" altLang="en-US" b="1" dirty="0">
                <a:solidFill>
                  <a:srgbClr val="FF0000"/>
                </a:solidFill>
              </a:rPr>
              <a:t>专利</a:t>
            </a:r>
            <a:r>
              <a:rPr lang="zh-CN" altLang="en-US" b="1" dirty="0" smtClean="0">
                <a:solidFill>
                  <a:srgbClr val="FF0000"/>
                </a:solidFill>
              </a:rPr>
              <a:t>加分</a:t>
            </a:r>
            <a:endParaRPr lang="zh-CN" altLang="en-US" b="1" dirty="0">
              <a:solidFill>
                <a:srgbClr val="FF0000"/>
              </a:solidFill>
            </a:endParaRPr>
          </a:p>
        </p:txBody>
      </p:sp>
      <p:sp>
        <p:nvSpPr>
          <p:cNvPr id="12" name="TextBox 11"/>
          <p:cNvSpPr txBox="1"/>
          <p:nvPr/>
        </p:nvSpPr>
        <p:spPr>
          <a:xfrm>
            <a:off x="551384" y="4509120"/>
            <a:ext cx="1114408" cy="369332"/>
          </a:xfrm>
          <a:prstGeom prst="rect">
            <a:avLst/>
          </a:prstGeom>
          <a:noFill/>
        </p:spPr>
        <p:txBody>
          <a:bodyPr wrap="none" rtlCol="0">
            <a:spAutoFit/>
          </a:bodyPr>
          <a:lstStyle/>
          <a:p>
            <a:r>
              <a:rPr lang="zh-CN" altLang="en-US" b="1" dirty="0">
                <a:solidFill>
                  <a:srgbClr val="FF0000"/>
                </a:solidFill>
              </a:rPr>
              <a:t>大创</a:t>
            </a:r>
            <a:r>
              <a:rPr lang="zh-CN" altLang="en-US" b="1" dirty="0" smtClean="0">
                <a:solidFill>
                  <a:srgbClr val="FF0000"/>
                </a:solidFill>
              </a:rPr>
              <a:t>加分</a:t>
            </a:r>
            <a:endParaRPr lang="zh-CN" altLang="en-US"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74520" y="1212761"/>
            <a:ext cx="10150072" cy="5286062"/>
          </a:xfrm>
          <a:prstGeom prst="rect">
            <a:avLst/>
          </a:prstGeom>
        </p:spPr>
        <p:txBody>
          <a:bodyPr wrap="square">
            <a:spAutoFit/>
          </a:bodyPr>
          <a:lstStyle/>
          <a:p>
            <a:pPr>
              <a:lnSpc>
                <a:spcPct val="125000"/>
              </a:lnSpc>
            </a:pPr>
            <a:r>
              <a:rPr lang="zh-CN" altLang="en-US" b="1" dirty="0">
                <a:solidFill>
                  <a:srgbClr val="FF0000"/>
                </a:solidFill>
              </a:rPr>
              <a:t>国家特色专业</a:t>
            </a:r>
            <a:r>
              <a:rPr lang="en-US" altLang="zh-CN" b="1" dirty="0">
                <a:solidFill>
                  <a:srgbClr val="FF0000"/>
                </a:solidFill>
              </a:rPr>
              <a:t>12 </a:t>
            </a:r>
            <a:r>
              <a:rPr lang="zh-CN" altLang="en-US" b="1" dirty="0">
                <a:solidFill>
                  <a:srgbClr val="FF0000"/>
                </a:solidFill>
              </a:rPr>
              <a:t>个：</a:t>
            </a:r>
            <a:r>
              <a:rPr lang="zh-CN" altLang="en-US" b="1" dirty="0"/>
              <a:t>农学、矿物资源工程、新闻学、林学、电气工程及其自动化、木材科学与工程、轻化工程、工商管理、自动化、英语、机械工程及自动化、水利水电工程。</a:t>
            </a:r>
          </a:p>
          <a:p>
            <a:pPr>
              <a:lnSpc>
                <a:spcPct val="125000"/>
              </a:lnSpc>
            </a:pPr>
            <a:r>
              <a:rPr lang="zh-CN" altLang="en-US" b="1" dirty="0">
                <a:solidFill>
                  <a:srgbClr val="FF0000"/>
                </a:solidFill>
              </a:rPr>
              <a:t>国家级本科专业综合改革试点项目</a:t>
            </a:r>
            <a:r>
              <a:rPr lang="en-US" altLang="zh-CN" b="1" dirty="0">
                <a:solidFill>
                  <a:srgbClr val="FF0000"/>
                </a:solidFill>
              </a:rPr>
              <a:t>4</a:t>
            </a:r>
            <a:r>
              <a:rPr lang="zh-CN" altLang="en-US" b="1" dirty="0">
                <a:solidFill>
                  <a:srgbClr val="FF0000"/>
                </a:solidFill>
              </a:rPr>
              <a:t>个：</a:t>
            </a:r>
            <a:r>
              <a:rPr lang="zh-CN" altLang="en-US" b="1" dirty="0"/>
              <a:t>材料科学与工程、电气工程及其自动化、工商管理、木材科学与工程。</a:t>
            </a:r>
          </a:p>
          <a:p>
            <a:pPr>
              <a:lnSpc>
                <a:spcPct val="125000"/>
              </a:lnSpc>
            </a:pPr>
            <a:r>
              <a:rPr lang="zh-CN" altLang="en-US" b="1" dirty="0">
                <a:solidFill>
                  <a:srgbClr val="FF0000"/>
                </a:solidFill>
              </a:rPr>
              <a:t>国家级卓越工程师教育培养计划试点专业</a:t>
            </a:r>
            <a:r>
              <a:rPr lang="en-US" altLang="zh-CN" b="1" dirty="0">
                <a:solidFill>
                  <a:srgbClr val="FF0000"/>
                </a:solidFill>
              </a:rPr>
              <a:t>7</a:t>
            </a:r>
            <a:r>
              <a:rPr lang="zh-CN" altLang="en-US" b="1" dirty="0">
                <a:solidFill>
                  <a:srgbClr val="FF0000"/>
                </a:solidFill>
              </a:rPr>
              <a:t>个：</a:t>
            </a:r>
            <a:r>
              <a:rPr lang="zh-CN" altLang="en-US" b="1" dirty="0"/>
              <a:t>计算机科学与技术、环境工程、电子科学与技术、材料科学与工程、化学工程与工艺、能源与动力工程、电气工程及其自动化。</a:t>
            </a:r>
          </a:p>
          <a:p>
            <a:pPr>
              <a:lnSpc>
                <a:spcPct val="125000"/>
              </a:lnSpc>
            </a:pPr>
            <a:r>
              <a:rPr lang="zh-CN" altLang="en-US" b="1" dirty="0">
                <a:solidFill>
                  <a:srgbClr val="FF0000"/>
                </a:solidFill>
              </a:rPr>
              <a:t>国家级卓越法律人才教育培养计划试点专业</a:t>
            </a:r>
            <a:r>
              <a:rPr lang="en-US" altLang="zh-CN" b="1" dirty="0">
                <a:solidFill>
                  <a:srgbClr val="FF0000"/>
                </a:solidFill>
              </a:rPr>
              <a:t>1</a:t>
            </a:r>
            <a:r>
              <a:rPr lang="zh-CN" altLang="en-US" b="1" dirty="0">
                <a:solidFill>
                  <a:srgbClr val="FF0000"/>
                </a:solidFill>
              </a:rPr>
              <a:t>个：</a:t>
            </a:r>
            <a:r>
              <a:rPr lang="zh-CN" altLang="en-US" b="1" dirty="0"/>
              <a:t>法学。</a:t>
            </a:r>
          </a:p>
          <a:p>
            <a:pPr>
              <a:lnSpc>
                <a:spcPct val="125000"/>
              </a:lnSpc>
            </a:pPr>
            <a:r>
              <a:rPr lang="zh-CN" altLang="en-US" b="1" dirty="0">
                <a:solidFill>
                  <a:srgbClr val="FF0000"/>
                </a:solidFill>
              </a:rPr>
              <a:t>自治区级基础学科拔尖学生培养基地</a:t>
            </a:r>
            <a:r>
              <a:rPr lang="en-US" altLang="zh-CN" b="1" dirty="0">
                <a:solidFill>
                  <a:srgbClr val="FF0000"/>
                </a:solidFill>
              </a:rPr>
              <a:t>7</a:t>
            </a:r>
            <a:r>
              <a:rPr lang="zh-CN" altLang="en-US" b="1" dirty="0">
                <a:solidFill>
                  <a:srgbClr val="FF0000"/>
                </a:solidFill>
              </a:rPr>
              <a:t>个：</a:t>
            </a:r>
            <a:r>
              <a:rPr lang="zh-CN" altLang="en-US" b="1" dirty="0"/>
              <a:t>数学拔尖学生培养基地、物理天文学与先进探测技术基础学科拔尖人才培养基地、化学类拔尖学生培养基地、计算机科学拔尖学生培养基地、海洋科学菁英班、哲学拔尖学生培养基地、经济学拔尖学生培养基地</a:t>
            </a:r>
            <a:r>
              <a:rPr lang="zh-CN" altLang="en-US" b="1" dirty="0" smtClean="0"/>
              <a:t>。</a:t>
            </a:r>
            <a:endParaRPr lang="en-US" altLang="zh-CN" b="1" dirty="0" smtClean="0"/>
          </a:p>
          <a:p>
            <a:pPr>
              <a:lnSpc>
                <a:spcPct val="125000"/>
              </a:lnSpc>
            </a:pPr>
            <a:r>
              <a:rPr lang="zh-CN" altLang="en-US" b="1" dirty="0">
                <a:solidFill>
                  <a:srgbClr val="FF0000"/>
                </a:solidFill>
              </a:rPr>
              <a:t>广西大学参评过的本科招生专业中获得五星专业的有</a:t>
            </a:r>
            <a:r>
              <a:rPr lang="en-US" altLang="zh-CN" b="1" dirty="0">
                <a:solidFill>
                  <a:srgbClr val="FF0000"/>
                </a:solidFill>
              </a:rPr>
              <a:t>7</a:t>
            </a:r>
            <a:r>
              <a:rPr lang="zh-CN" altLang="en-US" b="1" dirty="0">
                <a:solidFill>
                  <a:srgbClr val="FF0000"/>
                </a:solidFill>
              </a:rPr>
              <a:t>个，分别为：</a:t>
            </a:r>
            <a:r>
              <a:rPr lang="zh-CN" altLang="en-US" b="1" dirty="0"/>
              <a:t>机械电子工程、机械设计制造及其自动化、土木工程、材料成型及控制工程、计算机科学与技术、数学与应用数学、金融学。</a:t>
            </a:r>
          </a:p>
          <a:p>
            <a:pPr>
              <a:lnSpc>
                <a:spcPct val="125000"/>
              </a:lnSpc>
            </a:pPr>
            <a:r>
              <a:rPr lang="zh-CN" altLang="en-US" b="1" dirty="0">
                <a:solidFill>
                  <a:srgbClr val="FF0000"/>
                </a:solidFill>
              </a:rPr>
              <a:t>广西大学参评过的本科招生专业中，获得四星专业的</a:t>
            </a:r>
            <a:r>
              <a:rPr lang="zh-CN" altLang="en-US" b="1" dirty="0" smtClean="0">
                <a:solidFill>
                  <a:srgbClr val="FF0000"/>
                </a:solidFill>
              </a:rPr>
              <a:t>有：</a:t>
            </a:r>
            <a:r>
              <a:rPr lang="zh-CN" altLang="en-US" b="1" dirty="0" smtClean="0"/>
              <a:t>车辆</a:t>
            </a:r>
            <a:r>
              <a:rPr lang="zh-CN" altLang="en-US" b="1" dirty="0"/>
              <a:t>工程、电气工程及其自动化、化学、化学工程与工艺等</a:t>
            </a:r>
            <a:r>
              <a:rPr lang="en-US" altLang="zh-CN" b="1" dirty="0"/>
              <a:t>26</a:t>
            </a:r>
            <a:r>
              <a:rPr lang="zh-CN" altLang="en-US" b="1" dirty="0"/>
              <a:t>个专业。</a:t>
            </a:r>
          </a:p>
          <a:p>
            <a:pPr>
              <a:lnSpc>
                <a:spcPct val="125000"/>
              </a:lnSpc>
            </a:pPr>
            <a:endParaRPr lang="zh-CN" altLang="en-US" b="1" dirty="0"/>
          </a:p>
        </p:txBody>
      </p:sp>
      <p:sp>
        <p:nvSpPr>
          <p:cNvPr id="4" name="TextBox 2"/>
          <p:cNvSpPr txBox="1">
            <a:spLocks noChangeArrowheads="1"/>
          </p:cNvSpPr>
          <p:nvPr/>
        </p:nvSpPr>
        <p:spPr bwMode="auto">
          <a:xfrm>
            <a:off x="154920" y="269672"/>
            <a:ext cx="882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广西大学本科专业建设情况</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40897" y="1844824"/>
            <a:ext cx="1562616" cy="3416320"/>
          </a:xfrm>
          <a:prstGeom prst="rect">
            <a:avLst/>
          </a:prstGeom>
          <a:noFill/>
        </p:spPr>
        <p:txBody>
          <a:bodyPr wrap="square" rtlCol="0">
            <a:spAutoFit/>
          </a:bodyPr>
          <a:lstStyle/>
          <a:p>
            <a:r>
              <a:rPr lang="zh-CN" altLang="en-US" b="1" dirty="0">
                <a:solidFill>
                  <a:srgbClr val="FF0000"/>
                </a:solidFill>
              </a:rPr>
              <a:t>竞赛获奖</a:t>
            </a:r>
            <a:r>
              <a:rPr lang="zh-CN" altLang="en-US" b="1" dirty="0" smtClean="0">
                <a:solidFill>
                  <a:srgbClr val="FF0000"/>
                </a:solidFill>
              </a:rPr>
              <a:t>加分</a:t>
            </a:r>
            <a:endParaRPr lang="en-US" altLang="zh-CN" b="1" dirty="0" smtClean="0">
              <a:solidFill>
                <a:srgbClr val="FF0000"/>
              </a:solidFill>
            </a:endParaRPr>
          </a:p>
          <a:p>
            <a:endParaRPr lang="en-US" altLang="zh-CN" b="1" dirty="0">
              <a:solidFill>
                <a:srgbClr val="FF0000"/>
              </a:solidFill>
            </a:endParaRPr>
          </a:p>
          <a:p>
            <a:endParaRPr lang="en-US" altLang="zh-CN" b="1" dirty="0" smtClean="0">
              <a:solidFill>
                <a:srgbClr val="FF0000"/>
              </a:solidFill>
            </a:endParaRPr>
          </a:p>
          <a:p>
            <a:r>
              <a:rPr lang="zh-CN" altLang="en-US" b="1" dirty="0"/>
              <a:t>学科竞赛中</a:t>
            </a:r>
            <a:r>
              <a:rPr lang="en-US" altLang="zh-CN" b="1" dirty="0"/>
              <a:t>A+</a:t>
            </a:r>
            <a:r>
              <a:rPr lang="zh-CN" altLang="en-US" b="1" dirty="0"/>
              <a:t>和</a:t>
            </a:r>
            <a:r>
              <a:rPr lang="en-US" altLang="zh-CN" b="1" dirty="0"/>
              <a:t>A</a:t>
            </a:r>
            <a:r>
              <a:rPr lang="zh-CN" altLang="en-US" b="1" dirty="0"/>
              <a:t>类竞赛外的其他级别竞赛可由学院进行确定，但必须低于</a:t>
            </a:r>
            <a:r>
              <a:rPr lang="en-US" altLang="zh-CN" b="1" dirty="0"/>
              <a:t>A</a:t>
            </a:r>
            <a:r>
              <a:rPr lang="zh-CN" altLang="en-US" b="1" dirty="0"/>
              <a:t>类竞赛的分值标准</a:t>
            </a:r>
          </a:p>
        </p:txBody>
      </p:sp>
      <p:graphicFrame>
        <p:nvGraphicFramePr>
          <p:cNvPr id="2" name="表格 1"/>
          <p:cNvGraphicFramePr>
            <a:graphicFrameLocks noGrp="1"/>
          </p:cNvGraphicFramePr>
          <p:nvPr/>
        </p:nvGraphicFramePr>
        <p:xfrm>
          <a:off x="1919536" y="916003"/>
          <a:ext cx="9721079" cy="5876389"/>
        </p:xfrm>
        <a:graphic>
          <a:graphicData uri="http://schemas.openxmlformats.org/drawingml/2006/table">
            <a:tbl>
              <a:tblPr firstRow="1" firstCol="1" bandRow="1">
                <a:tableStyleId>{5C22544A-7EE6-4342-B048-85BDC9FD1C3A}</a:tableStyleId>
              </a:tblPr>
              <a:tblGrid>
                <a:gridCol w="1388725">
                  <a:extLst>
                    <a:ext uri="{9D8B030D-6E8A-4147-A177-3AD203B41FA5}">
                      <a16:colId xmlns:a16="http://schemas.microsoft.com/office/drawing/2014/main" xmlns="" val="20000"/>
                    </a:ext>
                  </a:extLst>
                </a:gridCol>
                <a:gridCol w="1388725">
                  <a:extLst>
                    <a:ext uri="{9D8B030D-6E8A-4147-A177-3AD203B41FA5}">
                      <a16:colId xmlns:a16="http://schemas.microsoft.com/office/drawing/2014/main" xmlns="" val="20001"/>
                    </a:ext>
                  </a:extLst>
                </a:gridCol>
                <a:gridCol w="3127206">
                  <a:extLst>
                    <a:ext uri="{9D8B030D-6E8A-4147-A177-3AD203B41FA5}">
                      <a16:colId xmlns:a16="http://schemas.microsoft.com/office/drawing/2014/main" xmlns="" val="20002"/>
                    </a:ext>
                  </a:extLst>
                </a:gridCol>
                <a:gridCol w="1501880">
                  <a:extLst>
                    <a:ext uri="{9D8B030D-6E8A-4147-A177-3AD203B41FA5}">
                      <a16:colId xmlns:a16="http://schemas.microsoft.com/office/drawing/2014/main" xmlns="" val="20003"/>
                    </a:ext>
                  </a:extLst>
                </a:gridCol>
                <a:gridCol w="2314543">
                  <a:extLst>
                    <a:ext uri="{9D8B030D-6E8A-4147-A177-3AD203B41FA5}">
                      <a16:colId xmlns:a16="http://schemas.microsoft.com/office/drawing/2014/main" xmlns="" val="20004"/>
                    </a:ext>
                  </a:extLst>
                </a:gridCol>
              </a:tblGrid>
              <a:tr h="178638">
                <a:tc gridSpan="2">
                  <a:txBody>
                    <a:bodyPr/>
                    <a:lstStyle/>
                    <a:p>
                      <a:pPr algn="ctr">
                        <a:lnSpc>
                          <a:spcPct val="100000"/>
                        </a:lnSpc>
                        <a:spcAft>
                          <a:spcPts val="0"/>
                        </a:spcAft>
                      </a:pPr>
                      <a:r>
                        <a:rPr lang="zh-CN" sz="1200" kern="0" dirty="0">
                          <a:effectLst/>
                        </a:rPr>
                        <a:t>获奖等级</a:t>
                      </a:r>
                      <a:endParaRPr lang="zh-CN" sz="1200" kern="100" dirty="0">
                        <a:effectLst/>
                        <a:latin typeface="Times New Roman" panose="02020603050405020304"/>
                        <a:ea typeface="宋体" panose="02010600030101010101" pitchFamily="2" charset="-122"/>
                      </a:endParaRPr>
                    </a:p>
                  </a:txBody>
                  <a:tcPr marL="17067" marR="17067" marT="0" marB="0" anchor="ctr"/>
                </a:tc>
                <a:tc hMerge="1">
                  <a:txBody>
                    <a:bodyPr/>
                    <a:lstStyle/>
                    <a:p>
                      <a:endParaRPr lang="zh-CN"/>
                    </a:p>
                  </a:txBody>
                  <a:tcPr/>
                </a:tc>
                <a:tc>
                  <a:txBody>
                    <a:bodyPr/>
                    <a:lstStyle/>
                    <a:p>
                      <a:pPr algn="ctr">
                        <a:lnSpc>
                          <a:spcPct val="100000"/>
                        </a:lnSpc>
                        <a:spcAft>
                          <a:spcPts val="0"/>
                        </a:spcAft>
                      </a:pPr>
                      <a:r>
                        <a:rPr lang="en-US" sz="1200" kern="0">
                          <a:effectLst/>
                        </a:rPr>
                        <a:t>A+</a:t>
                      </a:r>
                      <a:r>
                        <a:rPr lang="zh-CN" sz="1200" kern="0">
                          <a:effectLst/>
                        </a:rPr>
                        <a:t>级竞赛</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a:effectLst/>
                        </a:rPr>
                        <a:t>A</a:t>
                      </a:r>
                      <a:r>
                        <a:rPr lang="zh-CN" sz="1200" kern="0">
                          <a:effectLst/>
                        </a:rPr>
                        <a:t>级竞赛</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zh-CN" sz="1200" kern="0">
                          <a:effectLst/>
                        </a:rPr>
                        <a:t>其他竞赛</a:t>
                      </a:r>
                      <a:endParaRPr lang="zh-CN" sz="1200" kern="100">
                        <a:effectLst/>
                        <a:latin typeface="Times New Roman" panose="02020603050405020304"/>
                        <a:ea typeface="宋体" panose="02010600030101010101" pitchFamily="2" charset="-122"/>
                      </a:endParaRPr>
                    </a:p>
                  </a:txBody>
                  <a:tcPr marL="17067" marR="17067" marT="0" marB="0" anchor="ctr"/>
                </a:tc>
                <a:extLst>
                  <a:ext uri="{0D108BD9-81ED-4DB2-BD59-A6C34878D82A}">
                    <a16:rowId xmlns:a16="http://schemas.microsoft.com/office/drawing/2014/main" xmlns="" val="10000"/>
                  </a:ext>
                </a:extLst>
              </a:tr>
              <a:tr h="178638">
                <a:tc rowSpan="4">
                  <a:txBody>
                    <a:bodyPr/>
                    <a:lstStyle/>
                    <a:p>
                      <a:pPr algn="ctr">
                        <a:lnSpc>
                          <a:spcPct val="100000"/>
                        </a:lnSpc>
                        <a:spcAft>
                          <a:spcPts val="0"/>
                        </a:spcAft>
                      </a:pPr>
                      <a:r>
                        <a:rPr lang="zh-CN" sz="1200" kern="0" dirty="0">
                          <a:effectLst/>
                        </a:rPr>
                        <a:t>全</a:t>
                      </a:r>
                      <a:endParaRPr lang="zh-CN" sz="1200" kern="100" dirty="0">
                        <a:effectLst/>
                      </a:endParaRPr>
                    </a:p>
                    <a:p>
                      <a:pPr algn="ctr">
                        <a:lnSpc>
                          <a:spcPct val="100000"/>
                        </a:lnSpc>
                        <a:spcAft>
                          <a:spcPts val="0"/>
                        </a:spcAft>
                      </a:pPr>
                      <a:r>
                        <a:rPr lang="zh-CN" sz="1200" kern="0" dirty="0">
                          <a:effectLst/>
                        </a:rPr>
                        <a:t>国</a:t>
                      </a:r>
                      <a:endParaRPr lang="zh-CN" sz="1200" kern="100" dirty="0">
                        <a:effectLst/>
                      </a:endParaRPr>
                    </a:p>
                    <a:p>
                      <a:pPr algn="ctr">
                        <a:lnSpc>
                          <a:spcPct val="100000"/>
                        </a:lnSpc>
                        <a:spcAft>
                          <a:spcPts val="0"/>
                        </a:spcAft>
                      </a:pPr>
                      <a:r>
                        <a:rPr lang="zh-CN" sz="1200" kern="0" dirty="0">
                          <a:effectLst/>
                        </a:rPr>
                        <a:t>赛</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zh-CN" sz="1200" kern="0" dirty="0">
                          <a:effectLst/>
                        </a:rPr>
                        <a:t>特等奖</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en-US" sz="1200" kern="0">
                          <a:effectLst/>
                        </a:rPr>
                        <a:t>1.2</a:t>
                      </a:r>
                      <a:r>
                        <a:rPr lang="zh-CN" sz="1200" kern="0">
                          <a:effectLst/>
                        </a:rPr>
                        <a:t>（全体团队成员）</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a:effectLst/>
                        </a:rPr>
                        <a:t>0.72</a:t>
                      </a:r>
                      <a:endParaRPr lang="zh-CN" sz="1200" kern="100">
                        <a:effectLst/>
                        <a:latin typeface="Times New Roman" panose="02020603050405020304"/>
                        <a:ea typeface="宋体" panose="02010600030101010101" pitchFamily="2" charset="-122"/>
                      </a:endParaRPr>
                    </a:p>
                  </a:txBody>
                  <a:tcPr marL="17067" marR="17067" marT="0" marB="0" anchor="ctr"/>
                </a:tc>
                <a:tc rowSpan="4">
                  <a:txBody>
                    <a:bodyPr/>
                    <a:lstStyle/>
                    <a:p>
                      <a:pPr algn="just">
                        <a:lnSpc>
                          <a:spcPct val="100000"/>
                        </a:lnSpc>
                        <a:spcAft>
                          <a:spcPts val="0"/>
                        </a:spcAft>
                      </a:pPr>
                      <a:r>
                        <a:rPr lang="zh-CN" sz="1200" kern="0">
                          <a:effectLst/>
                        </a:rPr>
                        <a:t>最高级别最高奖加分上限为</a:t>
                      </a:r>
                      <a:r>
                        <a:rPr lang="en-US" sz="1200" kern="0">
                          <a:effectLst/>
                        </a:rPr>
                        <a:t>0.24</a:t>
                      </a:r>
                      <a:r>
                        <a:rPr lang="zh-CN" sz="1200" kern="0">
                          <a:effectLst/>
                        </a:rPr>
                        <a:t>并向下递减，规则由各学院参照本办法自定。</a:t>
                      </a:r>
                      <a:endParaRPr lang="zh-CN" sz="1200" kern="100">
                        <a:effectLst/>
                        <a:latin typeface="Times New Roman" panose="02020603050405020304"/>
                        <a:ea typeface="宋体" panose="02010600030101010101" pitchFamily="2" charset="-122"/>
                      </a:endParaRPr>
                    </a:p>
                  </a:txBody>
                  <a:tcPr marL="17067" marR="17067" marT="0" marB="0" anchor="ctr"/>
                </a:tc>
                <a:extLst>
                  <a:ext uri="{0D108BD9-81ED-4DB2-BD59-A6C34878D82A}">
                    <a16:rowId xmlns:a16="http://schemas.microsoft.com/office/drawing/2014/main" xmlns="" val="10001"/>
                  </a:ext>
                </a:extLst>
              </a:tr>
              <a:tr h="1250463">
                <a:tc vMerge="1">
                  <a:txBody>
                    <a:bodyPr/>
                    <a:lstStyle/>
                    <a:p>
                      <a:endParaRPr lang="zh-CN"/>
                    </a:p>
                  </a:txBody>
                  <a:tcPr/>
                </a:tc>
                <a:tc>
                  <a:txBody>
                    <a:bodyPr/>
                    <a:lstStyle/>
                    <a:p>
                      <a:pPr algn="ctr">
                        <a:lnSpc>
                          <a:spcPct val="100000"/>
                        </a:lnSpc>
                        <a:spcAft>
                          <a:spcPts val="0"/>
                        </a:spcAft>
                      </a:pPr>
                      <a:r>
                        <a:rPr lang="zh-CN" sz="1200" kern="0" dirty="0">
                          <a:effectLst/>
                        </a:rPr>
                        <a:t>一等奖</a:t>
                      </a:r>
                      <a:r>
                        <a:rPr lang="en-US" sz="1200" kern="0" dirty="0">
                          <a:effectLst/>
                        </a:rPr>
                        <a:t>/</a:t>
                      </a:r>
                      <a:r>
                        <a:rPr lang="zh-CN" sz="1200" kern="0" dirty="0">
                          <a:effectLst/>
                        </a:rPr>
                        <a:t>金奖</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dirty="0">
                          <a:effectLst/>
                        </a:rPr>
                        <a:t>“互联网</a:t>
                      </a:r>
                      <a:r>
                        <a:rPr lang="en-US" sz="1200" kern="0" dirty="0">
                          <a:effectLst/>
                        </a:rPr>
                        <a:t>+</a:t>
                      </a:r>
                      <a:r>
                        <a:rPr lang="zh-CN" sz="1200" kern="0" dirty="0">
                          <a:effectLst/>
                        </a:rPr>
                        <a:t>”赛：</a:t>
                      </a:r>
                      <a:endParaRPr lang="zh-CN" sz="1200" kern="100" dirty="0">
                        <a:effectLst/>
                      </a:endParaRPr>
                    </a:p>
                    <a:p>
                      <a:pPr algn="just">
                        <a:lnSpc>
                          <a:spcPct val="100000"/>
                        </a:lnSpc>
                        <a:spcAft>
                          <a:spcPts val="0"/>
                        </a:spcAft>
                      </a:pPr>
                      <a:r>
                        <a:rPr lang="en-US" sz="1200" kern="0" dirty="0">
                          <a:effectLst/>
                        </a:rPr>
                        <a:t>1.2</a:t>
                      </a:r>
                      <a:r>
                        <a:rPr lang="zh-CN" sz="1200" kern="0" dirty="0">
                          <a:effectLst/>
                        </a:rPr>
                        <a:t>（排名前六位）</a:t>
                      </a:r>
                      <a:endParaRPr lang="zh-CN" sz="1200" kern="100" dirty="0">
                        <a:effectLst/>
                      </a:endParaRPr>
                    </a:p>
                    <a:p>
                      <a:pPr algn="just">
                        <a:lnSpc>
                          <a:spcPct val="100000"/>
                        </a:lnSpc>
                        <a:spcAft>
                          <a:spcPts val="0"/>
                        </a:spcAft>
                      </a:pPr>
                      <a:r>
                        <a:rPr lang="en-US" sz="1200" kern="0" dirty="0">
                          <a:effectLst/>
                        </a:rPr>
                        <a:t>0.96</a:t>
                      </a:r>
                      <a:r>
                        <a:rPr lang="zh-CN" sz="1200" kern="0" dirty="0">
                          <a:effectLst/>
                        </a:rPr>
                        <a:t>（排名第七位）</a:t>
                      </a:r>
                      <a:endParaRPr lang="zh-CN" sz="1200" kern="100" dirty="0">
                        <a:effectLst/>
                      </a:endParaRPr>
                    </a:p>
                    <a:p>
                      <a:pPr algn="just">
                        <a:lnSpc>
                          <a:spcPct val="100000"/>
                        </a:lnSpc>
                        <a:spcAft>
                          <a:spcPts val="0"/>
                        </a:spcAft>
                      </a:pPr>
                      <a:r>
                        <a:rPr lang="en-US" sz="1200" kern="0" dirty="0">
                          <a:effectLst/>
                        </a:rPr>
                        <a:t> </a:t>
                      </a:r>
                      <a:endParaRPr lang="zh-CN" sz="1200" kern="100" dirty="0">
                        <a:effectLst/>
                      </a:endParaRPr>
                    </a:p>
                    <a:p>
                      <a:pPr algn="just">
                        <a:lnSpc>
                          <a:spcPct val="100000"/>
                        </a:lnSpc>
                        <a:spcAft>
                          <a:spcPts val="0"/>
                        </a:spcAft>
                      </a:pPr>
                      <a:r>
                        <a:rPr lang="zh-CN" sz="1200" kern="0" dirty="0">
                          <a:effectLst/>
                        </a:rPr>
                        <a:t>“挑战杯”赛：</a:t>
                      </a:r>
                      <a:endParaRPr lang="zh-CN" sz="1200" kern="100" dirty="0">
                        <a:effectLst/>
                      </a:endParaRPr>
                    </a:p>
                    <a:p>
                      <a:pPr algn="just">
                        <a:lnSpc>
                          <a:spcPct val="100000"/>
                        </a:lnSpc>
                        <a:spcAft>
                          <a:spcPts val="0"/>
                        </a:spcAft>
                      </a:pPr>
                      <a:r>
                        <a:rPr lang="en-US" sz="1200" kern="0" dirty="0">
                          <a:effectLst/>
                        </a:rPr>
                        <a:t>1.2</a:t>
                      </a:r>
                      <a:r>
                        <a:rPr lang="zh-CN" sz="1200" kern="0" dirty="0">
                          <a:effectLst/>
                        </a:rPr>
                        <a:t>（排名前五位）</a:t>
                      </a:r>
                      <a:endParaRPr lang="zh-CN" sz="1200" kern="100" dirty="0">
                        <a:effectLst/>
                      </a:endParaRPr>
                    </a:p>
                    <a:p>
                      <a:pPr algn="just">
                        <a:lnSpc>
                          <a:spcPct val="100000"/>
                        </a:lnSpc>
                        <a:spcAft>
                          <a:spcPts val="0"/>
                        </a:spcAft>
                      </a:pPr>
                      <a:r>
                        <a:rPr lang="en-US" sz="1200" kern="0" dirty="0">
                          <a:effectLst/>
                        </a:rPr>
                        <a:t>0.90</a:t>
                      </a:r>
                      <a:r>
                        <a:rPr lang="zh-CN" sz="1200" kern="0" dirty="0">
                          <a:effectLst/>
                        </a:rPr>
                        <a:t>（排名第六位）</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a:effectLst/>
                        </a:rPr>
                        <a:t>0.60</a:t>
                      </a:r>
                      <a:endParaRPr lang="zh-CN" sz="1200" kern="10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2"/>
                  </a:ext>
                </a:extLst>
              </a:tr>
              <a:tr h="1250463">
                <a:tc vMerge="1">
                  <a:txBody>
                    <a:bodyPr/>
                    <a:lstStyle/>
                    <a:p>
                      <a:endParaRPr lang="zh-CN"/>
                    </a:p>
                  </a:txBody>
                  <a:tcPr/>
                </a:tc>
                <a:tc>
                  <a:txBody>
                    <a:bodyPr/>
                    <a:lstStyle/>
                    <a:p>
                      <a:pPr algn="ctr">
                        <a:lnSpc>
                          <a:spcPct val="100000"/>
                        </a:lnSpc>
                        <a:spcAft>
                          <a:spcPts val="0"/>
                        </a:spcAft>
                      </a:pPr>
                      <a:r>
                        <a:rPr lang="zh-CN" sz="1200" kern="0" dirty="0">
                          <a:effectLst/>
                        </a:rPr>
                        <a:t>二等奖</a:t>
                      </a:r>
                      <a:r>
                        <a:rPr lang="en-US" sz="1200" kern="0" dirty="0">
                          <a:effectLst/>
                        </a:rPr>
                        <a:t>/</a:t>
                      </a:r>
                      <a:r>
                        <a:rPr lang="zh-CN" sz="1200" kern="0" dirty="0">
                          <a:effectLst/>
                        </a:rPr>
                        <a:t>银奖</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dirty="0">
                          <a:effectLst/>
                        </a:rPr>
                        <a:t>“互联网</a:t>
                      </a:r>
                      <a:r>
                        <a:rPr lang="en-US" sz="1200" kern="0" dirty="0">
                          <a:effectLst/>
                        </a:rPr>
                        <a:t>+</a:t>
                      </a:r>
                      <a:r>
                        <a:rPr lang="zh-CN" sz="1200" kern="0" dirty="0">
                          <a:effectLst/>
                        </a:rPr>
                        <a:t>”赛：</a:t>
                      </a:r>
                      <a:endParaRPr lang="zh-CN" sz="1200" kern="100" dirty="0">
                        <a:effectLst/>
                      </a:endParaRPr>
                    </a:p>
                    <a:p>
                      <a:pPr algn="just">
                        <a:lnSpc>
                          <a:spcPct val="100000"/>
                        </a:lnSpc>
                        <a:spcAft>
                          <a:spcPts val="0"/>
                        </a:spcAft>
                      </a:pPr>
                      <a:r>
                        <a:rPr lang="en-US" sz="1200" kern="0" dirty="0">
                          <a:effectLst/>
                        </a:rPr>
                        <a:t>1.15</a:t>
                      </a:r>
                      <a:r>
                        <a:rPr lang="zh-CN" sz="1200" kern="0" dirty="0">
                          <a:effectLst/>
                        </a:rPr>
                        <a:t>（排名前四位）</a:t>
                      </a:r>
                      <a:endParaRPr lang="zh-CN" sz="1200" kern="100" dirty="0">
                        <a:effectLst/>
                      </a:endParaRPr>
                    </a:p>
                    <a:p>
                      <a:pPr algn="just">
                        <a:lnSpc>
                          <a:spcPct val="100000"/>
                        </a:lnSpc>
                        <a:spcAft>
                          <a:spcPts val="0"/>
                        </a:spcAft>
                      </a:pPr>
                      <a:r>
                        <a:rPr lang="en-US" sz="1200" kern="0" dirty="0">
                          <a:effectLst/>
                        </a:rPr>
                        <a:t>0.96</a:t>
                      </a:r>
                      <a:r>
                        <a:rPr lang="zh-CN" sz="1200" kern="0" dirty="0">
                          <a:effectLst/>
                        </a:rPr>
                        <a:t>（排名第五位）</a:t>
                      </a:r>
                      <a:endParaRPr lang="zh-CN" sz="1200" kern="100" dirty="0">
                        <a:effectLst/>
                      </a:endParaRPr>
                    </a:p>
                    <a:p>
                      <a:pPr algn="just">
                        <a:lnSpc>
                          <a:spcPct val="100000"/>
                        </a:lnSpc>
                        <a:spcAft>
                          <a:spcPts val="0"/>
                        </a:spcAft>
                      </a:pPr>
                      <a:r>
                        <a:rPr lang="en-US" sz="1200" kern="0" dirty="0">
                          <a:effectLst/>
                        </a:rPr>
                        <a:t> </a:t>
                      </a:r>
                      <a:endParaRPr lang="zh-CN" sz="1200" kern="100" dirty="0">
                        <a:effectLst/>
                      </a:endParaRPr>
                    </a:p>
                    <a:p>
                      <a:pPr algn="just">
                        <a:lnSpc>
                          <a:spcPct val="100000"/>
                        </a:lnSpc>
                        <a:spcAft>
                          <a:spcPts val="0"/>
                        </a:spcAft>
                      </a:pPr>
                      <a:r>
                        <a:rPr lang="zh-CN" sz="1200" kern="0" dirty="0">
                          <a:effectLst/>
                        </a:rPr>
                        <a:t>“挑战杯”赛：</a:t>
                      </a:r>
                      <a:endParaRPr lang="zh-CN" sz="1200" kern="100" dirty="0">
                        <a:effectLst/>
                      </a:endParaRPr>
                    </a:p>
                    <a:p>
                      <a:pPr algn="just">
                        <a:lnSpc>
                          <a:spcPct val="100000"/>
                        </a:lnSpc>
                        <a:spcAft>
                          <a:spcPts val="0"/>
                        </a:spcAft>
                      </a:pPr>
                      <a:r>
                        <a:rPr lang="en-US" sz="1200" kern="0" dirty="0">
                          <a:effectLst/>
                        </a:rPr>
                        <a:t>1.15</a:t>
                      </a:r>
                      <a:r>
                        <a:rPr lang="zh-CN" sz="1200" kern="0" dirty="0">
                          <a:effectLst/>
                        </a:rPr>
                        <a:t>（排名前三位）</a:t>
                      </a:r>
                      <a:endParaRPr lang="zh-CN" sz="1200" kern="100" dirty="0">
                        <a:effectLst/>
                      </a:endParaRPr>
                    </a:p>
                    <a:p>
                      <a:pPr algn="just">
                        <a:lnSpc>
                          <a:spcPct val="100000"/>
                        </a:lnSpc>
                        <a:spcAft>
                          <a:spcPts val="0"/>
                        </a:spcAft>
                      </a:pPr>
                      <a:r>
                        <a:rPr lang="en-US" sz="1200" kern="0" dirty="0">
                          <a:effectLst/>
                        </a:rPr>
                        <a:t>0.90</a:t>
                      </a:r>
                      <a:r>
                        <a:rPr lang="zh-CN" sz="1200" kern="0" dirty="0">
                          <a:effectLst/>
                        </a:rPr>
                        <a:t>（排名第四位）</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dirty="0">
                          <a:effectLst/>
                        </a:rPr>
                        <a:t>0.36</a:t>
                      </a:r>
                      <a:endParaRPr lang="zh-CN" sz="1200" kern="100" dirty="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3"/>
                  </a:ext>
                </a:extLst>
              </a:tr>
              <a:tr h="1250463">
                <a:tc vMerge="1">
                  <a:txBody>
                    <a:bodyPr/>
                    <a:lstStyle/>
                    <a:p>
                      <a:endParaRPr lang="zh-CN"/>
                    </a:p>
                  </a:txBody>
                  <a:tcPr/>
                </a:tc>
                <a:tc>
                  <a:txBody>
                    <a:bodyPr/>
                    <a:lstStyle/>
                    <a:p>
                      <a:pPr algn="ctr">
                        <a:lnSpc>
                          <a:spcPct val="100000"/>
                        </a:lnSpc>
                        <a:spcAft>
                          <a:spcPts val="0"/>
                        </a:spcAft>
                      </a:pPr>
                      <a:r>
                        <a:rPr lang="zh-CN" sz="1200" kern="0">
                          <a:effectLst/>
                        </a:rPr>
                        <a:t>三等奖</a:t>
                      </a:r>
                      <a:r>
                        <a:rPr lang="en-US" sz="1200" kern="0">
                          <a:effectLst/>
                        </a:rPr>
                        <a:t>/</a:t>
                      </a:r>
                      <a:r>
                        <a:rPr lang="zh-CN" sz="1200" kern="0">
                          <a:effectLst/>
                        </a:rPr>
                        <a:t>铜奖</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dirty="0">
                          <a:effectLst/>
                        </a:rPr>
                        <a:t>“互联网</a:t>
                      </a:r>
                      <a:r>
                        <a:rPr lang="en-US" sz="1200" kern="0" dirty="0">
                          <a:effectLst/>
                        </a:rPr>
                        <a:t>+</a:t>
                      </a:r>
                      <a:r>
                        <a:rPr lang="zh-CN" sz="1200" kern="0" dirty="0">
                          <a:effectLst/>
                        </a:rPr>
                        <a:t>”赛：</a:t>
                      </a:r>
                      <a:endParaRPr lang="zh-CN" sz="1200" kern="100" dirty="0">
                        <a:effectLst/>
                      </a:endParaRPr>
                    </a:p>
                    <a:p>
                      <a:pPr algn="just">
                        <a:lnSpc>
                          <a:spcPct val="100000"/>
                        </a:lnSpc>
                        <a:spcAft>
                          <a:spcPts val="0"/>
                        </a:spcAft>
                      </a:pPr>
                      <a:r>
                        <a:rPr lang="en-US" sz="1200" kern="0" dirty="0">
                          <a:effectLst/>
                        </a:rPr>
                        <a:t>1.1</a:t>
                      </a:r>
                      <a:r>
                        <a:rPr lang="zh-CN" sz="1200" kern="0" dirty="0">
                          <a:effectLst/>
                        </a:rPr>
                        <a:t>（排名前二位）</a:t>
                      </a:r>
                      <a:endParaRPr lang="zh-CN" sz="1200" kern="100" dirty="0">
                        <a:effectLst/>
                      </a:endParaRPr>
                    </a:p>
                    <a:p>
                      <a:pPr algn="just">
                        <a:lnSpc>
                          <a:spcPct val="100000"/>
                        </a:lnSpc>
                        <a:spcAft>
                          <a:spcPts val="0"/>
                        </a:spcAft>
                      </a:pPr>
                      <a:r>
                        <a:rPr lang="en-US" sz="1200" kern="0" dirty="0">
                          <a:effectLst/>
                        </a:rPr>
                        <a:t>0.96</a:t>
                      </a:r>
                      <a:r>
                        <a:rPr lang="zh-CN" sz="1200" kern="0" dirty="0">
                          <a:effectLst/>
                        </a:rPr>
                        <a:t>（排名第三位）</a:t>
                      </a:r>
                      <a:endParaRPr lang="zh-CN" sz="1200" kern="100" dirty="0">
                        <a:effectLst/>
                      </a:endParaRPr>
                    </a:p>
                    <a:p>
                      <a:pPr algn="just">
                        <a:lnSpc>
                          <a:spcPct val="100000"/>
                        </a:lnSpc>
                        <a:spcAft>
                          <a:spcPts val="0"/>
                        </a:spcAft>
                      </a:pPr>
                      <a:r>
                        <a:rPr lang="en-US" sz="1200" kern="0" dirty="0">
                          <a:effectLst/>
                        </a:rPr>
                        <a:t> </a:t>
                      </a:r>
                      <a:endParaRPr lang="zh-CN" sz="1200" kern="100" dirty="0">
                        <a:effectLst/>
                      </a:endParaRPr>
                    </a:p>
                    <a:p>
                      <a:pPr algn="just">
                        <a:lnSpc>
                          <a:spcPct val="100000"/>
                        </a:lnSpc>
                        <a:spcAft>
                          <a:spcPts val="0"/>
                        </a:spcAft>
                      </a:pPr>
                      <a:r>
                        <a:rPr lang="zh-CN" sz="1200" kern="0" dirty="0">
                          <a:effectLst/>
                        </a:rPr>
                        <a:t>“挑战杯”赛：</a:t>
                      </a:r>
                      <a:endParaRPr lang="zh-CN" sz="1200" kern="100" dirty="0">
                        <a:effectLst/>
                      </a:endParaRPr>
                    </a:p>
                    <a:p>
                      <a:pPr algn="just">
                        <a:lnSpc>
                          <a:spcPct val="100000"/>
                        </a:lnSpc>
                        <a:spcAft>
                          <a:spcPts val="0"/>
                        </a:spcAft>
                      </a:pPr>
                      <a:r>
                        <a:rPr lang="en-US" sz="1200" kern="0" dirty="0">
                          <a:effectLst/>
                        </a:rPr>
                        <a:t>1.1</a:t>
                      </a:r>
                      <a:r>
                        <a:rPr lang="zh-CN" sz="1200" kern="0" dirty="0">
                          <a:effectLst/>
                        </a:rPr>
                        <a:t>（排名第一位）</a:t>
                      </a:r>
                      <a:endParaRPr lang="zh-CN" sz="1200" kern="100" dirty="0">
                        <a:effectLst/>
                      </a:endParaRPr>
                    </a:p>
                    <a:p>
                      <a:pPr algn="just">
                        <a:lnSpc>
                          <a:spcPct val="100000"/>
                        </a:lnSpc>
                        <a:spcAft>
                          <a:spcPts val="0"/>
                        </a:spcAft>
                      </a:pPr>
                      <a:r>
                        <a:rPr lang="en-US" sz="1200" kern="0" dirty="0">
                          <a:effectLst/>
                        </a:rPr>
                        <a:t>0.90</a:t>
                      </a:r>
                      <a:r>
                        <a:rPr lang="zh-CN" sz="1200" kern="0" dirty="0">
                          <a:effectLst/>
                        </a:rPr>
                        <a:t>（排名第二位）</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dirty="0">
                          <a:effectLst/>
                        </a:rPr>
                        <a:t>0.24</a:t>
                      </a:r>
                      <a:endParaRPr lang="zh-CN" sz="1200" kern="100" dirty="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4"/>
                  </a:ext>
                </a:extLst>
              </a:tr>
              <a:tr h="357275">
                <a:tc rowSpan="4">
                  <a:txBody>
                    <a:bodyPr/>
                    <a:lstStyle/>
                    <a:p>
                      <a:pPr algn="ctr">
                        <a:lnSpc>
                          <a:spcPct val="100000"/>
                        </a:lnSpc>
                        <a:spcAft>
                          <a:spcPts val="0"/>
                        </a:spcAft>
                      </a:pPr>
                      <a:r>
                        <a:rPr lang="zh-CN" sz="1200" kern="0">
                          <a:effectLst/>
                        </a:rPr>
                        <a:t>区</a:t>
                      </a:r>
                      <a:endParaRPr lang="zh-CN" sz="1200" kern="100">
                        <a:effectLst/>
                      </a:endParaRPr>
                    </a:p>
                    <a:p>
                      <a:pPr algn="ctr">
                        <a:lnSpc>
                          <a:spcPct val="100000"/>
                        </a:lnSpc>
                        <a:spcAft>
                          <a:spcPts val="0"/>
                        </a:spcAft>
                      </a:pPr>
                      <a:r>
                        <a:rPr lang="zh-CN" sz="1200" kern="0">
                          <a:effectLst/>
                        </a:rPr>
                        <a:t>域</a:t>
                      </a:r>
                      <a:endParaRPr lang="zh-CN" sz="1200" kern="100">
                        <a:effectLst/>
                      </a:endParaRPr>
                    </a:p>
                    <a:p>
                      <a:pPr algn="ctr">
                        <a:lnSpc>
                          <a:spcPct val="100000"/>
                        </a:lnSpc>
                        <a:spcAft>
                          <a:spcPts val="0"/>
                        </a:spcAft>
                      </a:pPr>
                      <a:r>
                        <a:rPr lang="zh-CN" sz="1200" kern="0">
                          <a:effectLst/>
                        </a:rPr>
                        <a:t>赛</a:t>
                      </a:r>
                      <a:endParaRPr lang="zh-CN" sz="1200" kern="100">
                        <a:effectLst/>
                        <a:latin typeface="Times New Roman" panose="02020603050405020304"/>
                        <a:ea typeface="宋体" panose="02010600030101010101" pitchFamily="2" charset="-122"/>
                      </a:endParaRPr>
                    </a:p>
                  </a:txBody>
                  <a:tcPr marL="0" marR="0" marT="0" marB="0" anchor="ctr"/>
                </a:tc>
                <a:tc>
                  <a:txBody>
                    <a:bodyPr/>
                    <a:lstStyle/>
                    <a:p>
                      <a:pPr algn="ctr">
                        <a:lnSpc>
                          <a:spcPct val="100000"/>
                        </a:lnSpc>
                        <a:spcAft>
                          <a:spcPts val="0"/>
                        </a:spcAft>
                      </a:pPr>
                      <a:r>
                        <a:rPr lang="zh-CN" sz="1200" kern="0">
                          <a:effectLst/>
                        </a:rPr>
                        <a:t>特等奖</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a:effectLst/>
                        </a:rPr>
                        <a:t>“互联网</a:t>
                      </a:r>
                      <a:r>
                        <a:rPr lang="en-US" sz="1200" kern="0">
                          <a:effectLst/>
                        </a:rPr>
                        <a:t>+</a:t>
                      </a:r>
                      <a:r>
                        <a:rPr lang="zh-CN" sz="1200" kern="0">
                          <a:effectLst/>
                        </a:rPr>
                        <a:t>”赛：</a:t>
                      </a:r>
                      <a:r>
                        <a:rPr lang="en-US" sz="1200" kern="0">
                          <a:effectLst/>
                        </a:rPr>
                        <a:t>0.90</a:t>
                      </a:r>
                      <a:endParaRPr lang="zh-CN" sz="1200" kern="100">
                        <a:effectLst/>
                      </a:endParaRPr>
                    </a:p>
                    <a:p>
                      <a:pPr algn="just">
                        <a:lnSpc>
                          <a:spcPct val="100000"/>
                        </a:lnSpc>
                        <a:spcAft>
                          <a:spcPts val="0"/>
                        </a:spcAft>
                      </a:pPr>
                      <a:r>
                        <a:rPr lang="zh-CN" sz="1200" kern="0">
                          <a:effectLst/>
                        </a:rPr>
                        <a:t>“挑战杯”赛：</a:t>
                      </a:r>
                      <a:r>
                        <a:rPr lang="en-US" sz="1200" kern="0">
                          <a:effectLst/>
                        </a:rPr>
                        <a:t>0.78</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ctr">
                        <a:lnSpc>
                          <a:spcPct val="100000"/>
                        </a:lnSpc>
                        <a:spcAft>
                          <a:spcPts val="0"/>
                        </a:spcAft>
                      </a:pPr>
                      <a:r>
                        <a:rPr lang="en-US" sz="1200" kern="0" dirty="0">
                          <a:effectLst/>
                        </a:rPr>
                        <a:t>0.18</a:t>
                      </a:r>
                      <a:endParaRPr lang="zh-CN" sz="1200" kern="100" dirty="0">
                        <a:effectLst/>
                        <a:latin typeface="Times New Roman" panose="02020603050405020304"/>
                        <a:ea typeface="宋体" panose="02010600030101010101" pitchFamily="2" charset="-122"/>
                      </a:endParaRPr>
                    </a:p>
                  </a:txBody>
                  <a:tcPr marL="17067" marR="17067" marT="0" marB="0" anchor="ctr"/>
                </a:tc>
                <a:tc rowSpan="4">
                  <a:txBody>
                    <a:bodyPr/>
                    <a:lstStyle/>
                    <a:p>
                      <a:pPr algn="just">
                        <a:lnSpc>
                          <a:spcPct val="100000"/>
                        </a:lnSpc>
                        <a:spcAft>
                          <a:spcPts val="0"/>
                        </a:spcAft>
                      </a:pPr>
                      <a:r>
                        <a:rPr lang="zh-CN" sz="1200" kern="0" dirty="0">
                          <a:effectLst/>
                        </a:rPr>
                        <a:t>最高级别最高奖加分上限为</a:t>
                      </a:r>
                      <a:r>
                        <a:rPr lang="en-US" sz="1200" kern="0" dirty="0">
                          <a:effectLst/>
                        </a:rPr>
                        <a:t>0.05</a:t>
                      </a:r>
                      <a:r>
                        <a:rPr lang="zh-CN" sz="1200" kern="0" dirty="0">
                          <a:effectLst/>
                        </a:rPr>
                        <a:t>并向下递减，规则由各学院参照本办法自定。</a:t>
                      </a:r>
                      <a:endParaRPr lang="zh-CN" sz="1200" kern="100" dirty="0">
                        <a:effectLst/>
                        <a:latin typeface="Times New Roman" panose="02020603050405020304"/>
                        <a:ea typeface="宋体" panose="02010600030101010101" pitchFamily="2" charset="-122"/>
                      </a:endParaRPr>
                    </a:p>
                  </a:txBody>
                  <a:tcPr marL="0" marR="0" marT="0" marB="0" anchor="ctr"/>
                </a:tc>
                <a:extLst>
                  <a:ext uri="{0D108BD9-81ED-4DB2-BD59-A6C34878D82A}">
                    <a16:rowId xmlns:a16="http://schemas.microsoft.com/office/drawing/2014/main" xmlns="" val="10005"/>
                  </a:ext>
                </a:extLst>
              </a:tr>
              <a:tr h="357275">
                <a:tc vMerge="1">
                  <a:txBody>
                    <a:bodyPr/>
                    <a:lstStyle/>
                    <a:p>
                      <a:endParaRPr lang="zh-CN"/>
                    </a:p>
                  </a:txBody>
                  <a:tcPr/>
                </a:tc>
                <a:tc>
                  <a:txBody>
                    <a:bodyPr/>
                    <a:lstStyle/>
                    <a:p>
                      <a:pPr algn="ctr">
                        <a:lnSpc>
                          <a:spcPct val="100000"/>
                        </a:lnSpc>
                        <a:spcAft>
                          <a:spcPts val="0"/>
                        </a:spcAft>
                      </a:pPr>
                      <a:r>
                        <a:rPr lang="zh-CN" sz="1200" kern="0">
                          <a:effectLst/>
                        </a:rPr>
                        <a:t>一等奖</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a:effectLst/>
                        </a:rPr>
                        <a:t>“互联网</a:t>
                      </a:r>
                      <a:r>
                        <a:rPr lang="en-US" sz="1200" kern="0">
                          <a:effectLst/>
                        </a:rPr>
                        <a:t>+</a:t>
                      </a:r>
                      <a:r>
                        <a:rPr lang="zh-CN" sz="1200" kern="0">
                          <a:effectLst/>
                        </a:rPr>
                        <a:t>”赛：</a:t>
                      </a:r>
                      <a:r>
                        <a:rPr lang="en-US" sz="1200" kern="0">
                          <a:effectLst/>
                        </a:rPr>
                        <a:t>0.72</a:t>
                      </a:r>
                      <a:endParaRPr lang="zh-CN" sz="1200" kern="100">
                        <a:effectLst/>
                      </a:endParaRPr>
                    </a:p>
                    <a:p>
                      <a:pPr algn="just">
                        <a:lnSpc>
                          <a:spcPct val="100000"/>
                        </a:lnSpc>
                        <a:spcAft>
                          <a:spcPts val="0"/>
                        </a:spcAft>
                      </a:pPr>
                      <a:r>
                        <a:rPr lang="zh-CN" sz="1200" kern="0">
                          <a:effectLst/>
                        </a:rPr>
                        <a:t>“挑战杯”赛：</a:t>
                      </a:r>
                      <a:r>
                        <a:rPr lang="en-US" sz="1200" kern="0">
                          <a:effectLst/>
                        </a:rPr>
                        <a:t>0.60</a:t>
                      </a:r>
                      <a:endParaRPr lang="zh-CN" sz="1200" kern="100">
                        <a:effectLst/>
                        <a:latin typeface="Times New Roman" panose="02020603050405020304"/>
                        <a:ea typeface="宋体" panose="02010600030101010101" pitchFamily="2" charset="-122"/>
                      </a:endParaRPr>
                    </a:p>
                  </a:txBody>
                  <a:tcPr marL="17067" marR="17067" marT="0" marB="0"/>
                </a:tc>
                <a:tc>
                  <a:txBody>
                    <a:bodyPr/>
                    <a:lstStyle/>
                    <a:p>
                      <a:pPr algn="ctr">
                        <a:lnSpc>
                          <a:spcPct val="100000"/>
                        </a:lnSpc>
                        <a:spcAft>
                          <a:spcPts val="0"/>
                        </a:spcAft>
                      </a:pPr>
                      <a:r>
                        <a:rPr lang="en-US" sz="1200" kern="0" dirty="0">
                          <a:effectLst/>
                        </a:rPr>
                        <a:t>0.12</a:t>
                      </a:r>
                      <a:endParaRPr lang="zh-CN" sz="1200" kern="100" dirty="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6"/>
                  </a:ext>
                </a:extLst>
              </a:tr>
              <a:tr h="357275">
                <a:tc vMerge="1">
                  <a:txBody>
                    <a:bodyPr/>
                    <a:lstStyle/>
                    <a:p>
                      <a:endParaRPr lang="zh-CN"/>
                    </a:p>
                  </a:txBody>
                  <a:tcPr/>
                </a:tc>
                <a:tc>
                  <a:txBody>
                    <a:bodyPr/>
                    <a:lstStyle/>
                    <a:p>
                      <a:pPr algn="ctr">
                        <a:lnSpc>
                          <a:spcPct val="100000"/>
                        </a:lnSpc>
                        <a:spcAft>
                          <a:spcPts val="0"/>
                        </a:spcAft>
                      </a:pPr>
                      <a:r>
                        <a:rPr lang="zh-CN" sz="1200" kern="0">
                          <a:effectLst/>
                        </a:rPr>
                        <a:t>二等奖</a:t>
                      </a:r>
                      <a:endParaRPr lang="zh-CN" sz="1200" kern="10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a:effectLst/>
                        </a:rPr>
                        <a:t>“互联网</a:t>
                      </a:r>
                      <a:r>
                        <a:rPr lang="en-US" sz="1200" kern="0">
                          <a:effectLst/>
                        </a:rPr>
                        <a:t>+</a:t>
                      </a:r>
                      <a:r>
                        <a:rPr lang="zh-CN" sz="1200" kern="0">
                          <a:effectLst/>
                        </a:rPr>
                        <a:t>”赛：</a:t>
                      </a:r>
                      <a:r>
                        <a:rPr lang="en-US" sz="1200" kern="0">
                          <a:effectLst/>
                        </a:rPr>
                        <a:t>0.54</a:t>
                      </a:r>
                      <a:endParaRPr lang="zh-CN" sz="1200" kern="100">
                        <a:effectLst/>
                      </a:endParaRPr>
                    </a:p>
                    <a:p>
                      <a:pPr algn="just">
                        <a:lnSpc>
                          <a:spcPct val="100000"/>
                        </a:lnSpc>
                        <a:spcAft>
                          <a:spcPts val="0"/>
                        </a:spcAft>
                      </a:pPr>
                      <a:r>
                        <a:rPr lang="zh-CN" sz="1200" kern="0">
                          <a:effectLst/>
                        </a:rPr>
                        <a:t>“挑战杯”赛：</a:t>
                      </a:r>
                      <a:r>
                        <a:rPr lang="en-US" sz="1200" kern="0">
                          <a:effectLst/>
                        </a:rPr>
                        <a:t>0.42</a:t>
                      </a:r>
                      <a:endParaRPr lang="zh-CN" sz="1200" kern="100">
                        <a:effectLst/>
                        <a:latin typeface="Times New Roman" panose="02020603050405020304"/>
                        <a:ea typeface="宋体" panose="02010600030101010101" pitchFamily="2" charset="-122"/>
                      </a:endParaRPr>
                    </a:p>
                  </a:txBody>
                  <a:tcPr marL="17067" marR="17067" marT="0" marB="0"/>
                </a:tc>
                <a:tc>
                  <a:txBody>
                    <a:bodyPr/>
                    <a:lstStyle/>
                    <a:p>
                      <a:pPr algn="ctr">
                        <a:lnSpc>
                          <a:spcPct val="100000"/>
                        </a:lnSpc>
                        <a:spcAft>
                          <a:spcPts val="0"/>
                        </a:spcAft>
                      </a:pPr>
                      <a:r>
                        <a:rPr lang="en-US" sz="1200" kern="0" dirty="0">
                          <a:effectLst/>
                        </a:rPr>
                        <a:t>0.06</a:t>
                      </a:r>
                      <a:endParaRPr lang="zh-CN" sz="1200" kern="100" dirty="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7"/>
                  </a:ext>
                </a:extLst>
              </a:tr>
              <a:tr h="572869">
                <a:tc vMerge="1">
                  <a:txBody>
                    <a:bodyPr/>
                    <a:lstStyle/>
                    <a:p>
                      <a:endParaRPr lang="zh-CN"/>
                    </a:p>
                  </a:txBody>
                  <a:tcPr/>
                </a:tc>
                <a:tc>
                  <a:txBody>
                    <a:bodyPr/>
                    <a:lstStyle/>
                    <a:p>
                      <a:pPr algn="ctr">
                        <a:lnSpc>
                          <a:spcPct val="100000"/>
                        </a:lnSpc>
                        <a:spcAft>
                          <a:spcPts val="0"/>
                        </a:spcAft>
                      </a:pPr>
                      <a:r>
                        <a:rPr lang="zh-CN" sz="1200" kern="0" dirty="0">
                          <a:effectLst/>
                        </a:rPr>
                        <a:t>三等奖</a:t>
                      </a:r>
                      <a:endParaRPr lang="zh-CN" sz="1200" kern="100" dirty="0">
                        <a:effectLst/>
                        <a:latin typeface="Times New Roman" panose="02020603050405020304"/>
                        <a:ea typeface="宋体" panose="02010600030101010101" pitchFamily="2" charset="-122"/>
                      </a:endParaRPr>
                    </a:p>
                  </a:txBody>
                  <a:tcPr marL="17067" marR="17067" marT="0" marB="0" anchor="ctr"/>
                </a:tc>
                <a:tc>
                  <a:txBody>
                    <a:bodyPr/>
                    <a:lstStyle/>
                    <a:p>
                      <a:pPr algn="just">
                        <a:lnSpc>
                          <a:spcPct val="100000"/>
                        </a:lnSpc>
                        <a:spcAft>
                          <a:spcPts val="0"/>
                        </a:spcAft>
                      </a:pPr>
                      <a:r>
                        <a:rPr lang="zh-CN" sz="1200" kern="0" dirty="0">
                          <a:effectLst/>
                        </a:rPr>
                        <a:t>“互联网</a:t>
                      </a:r>
                      <a:r>
                        <a:rPr lang="en-US" sz="1200" kern="0" dirty="0">
                          <a:effectLst/>
                        </a:rPr>
                        <a:t>+</a:t>
                      </a:r>
                      <a:r>
                        <a:rPr lang="zh-CN" sz="1200" kern="0" dirty="0">
                          <a:effectLst/>
                        </a:rPr>
                        <a:t>”赛：</a:t>
                      </a:r>
                      <a:r>
                        <a:rPr lang="en-US" sz="1200" kern="0" dirty="0">
                          <a:effectLst/>
                        </a:rPr>
                        <a:t>0.36</a:t>
                      </a:r>
                      <a:endParaRPr lang="zh-CN" sz="1200" kern="100" dirty="0">
                        <a:effectLst/>
                      </a:endParaRPr>
                    </a:p>
                    <a:p>
                      <a:pPr algn="just">
                        <a:lnSpc>
                          <a:spcPct val="100000"/>
                        </a:lnSpc>
                        <a:spcAft>
                          <a:spcPts val="0"/>
                        </a:spcAft>
                      </a:pPr>
                      <a:r>
                        <a:rPr lang="zh-CN" sz="1200" kern="0" dirty="0">
                          <a:effectLst/>
                        </a:rPr>
                        <a:t>“挑战杯”赛：</a:t>
                      </a:r>
                      <a:r>
                        <a:rPr lang="en-US" sz="1200" kern="0" dirty="0">
                          <a:effectLst/>
                        </a:rPr>
                        <a:t>0.24</a:t>
                      </a:r>
                      <a:endParaRPr lang="zh-CN" sz="1200" kern="100" dirty="0">
                        <a:effectLst/>
                        <a:latin typeface="Times New Roman" panose="02020603050405020304"/>
                        <a:ea typeface="宋体" panose="02010600030101010101" pitchFamily="2" charset="-122"/>
                      </a:endParaRPr>
                    </a:p>
                  </a:txBody>
                  <a:tcPr marL="17067" marR="17067" marT="0" marB="0"/>
                </a:tc>
                <a:tc>
                  <a:txBody>
                    <a:bodyPr/>
                    <a:lstStyle/>
                    <a:p>
                      <a:pPr algn="ctr">
                        <a:lnSpc>
                          <a:spcPct val="100000"/>
                        </a:lnSpc>
                        <a:spcAft>
                          <a:spcPts val="0"/>
                        </a:spcAft>
                      </a:pPr>
                      <a:r>
                        <a:rPr lang="en-US" sz="1200" kern="0" dirty="0">
                          <a:effectLst/>
                        </a:rPr>
                        <a:t>0.05</a:t>
                      </a:r>
                      <a:endParaRPr lang="zh-CN" sz="1200" kern="100" dirty="0">
                        <a:effectLst/>
                        <a:latin typeface="Times New Roman" panose="02020603050405020304"/>
                        <a:ea typeface="宋体" panose="02010600030101010101" pitchFamily="2" charset="-122"/>
                      </a:endParaRPr>
                    </a:p>
                  </a:txBody>
                  <a:tcPr marL="17067" marR="17067" marT="0" marB="0" anchor="ctr"/>
                </a:tc>
                <a:tc vMerge="1">
                  <a:txBody>
                    <a:bodyPr/>
                    <a:lstStyle/>
                    <a:p>
                      <a:endParaRPr lang="zh-CN"/>
                    </a:p>
                  </a:txBody>
                  <a:tcPr/>
                </a:tc>
                <a:extLst>
                  <a:ext uri="{0D108BD9-81ED-4DB2-BD59-A6C34878D82A}">
                    <a16:rowId xmlns:a16="http://schemas.microsoft.com/office/drawing/2014/main" xmlns="" val="10008"/>
                  </a:ext>
                </a:extLst>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5"/>
          <p:cNvSpPr txBox="1"/>
          <p:nvPr/>
        </p:nvSpPr>
        <p:spPr>
          <a:xfrm>
            <a:off x="853721" y="1340768"/>
            <a:ext cx="10787743" cy="169482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spcBef>
                <a:spcPts val="1000"/>
              </a:spcBef>
              <a:buNone/>
            </a:pPr>
            <a:endParaRPr lang="en-US" altLang="zh-CN" dirty="0"/>
          </a:p>
        </p:txBody>
      </p:sp>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lvl="0">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3600" i="0" u="none" dirty="0">
                <a:solidFill>
                  <a:prstClr val="white"/>
                </a:solidFill>
                <a:latin typeface="微软雅黑" panose="020B0503020204020204" pitchFamily="34" charset="-122"/>
                <a:ea typeface="微软雅黑" panose="020B0503020204020204" pitchFamily="34" charset="-122"/>
              </a:rPr>
              <a:t>推免保研工作管理规定</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矩形 1"/>
          <p:cNvSpPr/>
          <p:nvPr/>
        </p:nvSpPr>
        <p:spPr>
          <a:xfrm>
            <a:off x="479376" y="1340768"/>
            <a:ext cx="11449272" cy="4893647"/>
          </a:xfrm>
          <a:prstGeom prst="rect">
            <a:avLst/>
          </a:prstGeom>
        </p:spPr>
        <p:txBody>
          <a:bodyPr wrap="square">
            <a:spAutoFit/>
          </a:bodyPr>
          <a:lstStyle/>
          <a:p>
            <a:pPr marL="457200" indent="-457200">
              <a:buFont typeface="+mj-lt"/>
              <a:buAutoNum type="arabicPeriod"/>
            </a:pPr>
            <a:r>
              <a:rPr lang="zh-CN" altLang="en-US" sz="2400" b="1" dirty="0" smtClean="0">
                <a:solidFill>
                  <a:srgbClr val="FF0000"/>
                </a:solidFill>
              </a:rPr>
              <a:t>论文加分：</a:t>
            </a:r>
            <a:r>
              <a:rPr lang="zh-CN" altLang="en-US" sz="2400" dirty="0" smtClean="0"/>
              <a:t>学生</a:t>
            </a:r>
            <a:r>
              <a:rPr lang="zh-CN" altLang="en-US" sz="2400" dirty="0"/>
              <a:t>发表论文（含综述）的，若存在并列第一作者，则加分按照学校推免管理办法中“第一作者”的标准分值平均分配；若论文有“二位并列第一作者”，该论文排名第二作者的学生，仅认定为“第三作者”，按对应排名标准加分；若论文有“三位并列第一作者”，则该论文排名第四作者及之后的，不纳入本论文的推免加分范围，不享受加分。非导师制下的其他老师、研究生也占排名，按实际排名进行计分。</a:t>
            </a:r>
          </a:p>
          <a:p>
            <a:pPr marL="457200" indent="-457200">
              <a:buFont typeface="+mj-lt"/>
              <a:buAutoNum type="arabicPeriod"/>
            </a:pPr>
            <a:r>
              <a:rPr lang="zh-CN" altLang="en-US" sz="2400" b="1" dirty="0">
                <a:solidFill>
                  <a:srgbClr val="FF0000"/>
                </a:solidFill>
              </a:rPr>
              <a:t>论文加分：</a:t>
            </a:r>
            <a:r>
              <a:rPr lang="zh-CN" altLang="en-US" sz="2400" dirty="0" smtClean="0"/>
              <a:t>用于</a:t>
            </a:r>
            <a:r>
              <a:rPr lang="zh-CN" altLang="en-US" sz="2400" dirty="0"/>
              <a:t>推免加分的“英文论文”须被</a:t>
            </a:r>
            <a:r>
              <a:rPr lang="en-US" altLang="zh-CN" sz="2400" dirty="0"/>
              <a:t>SSCI</a:t>
            </a:r>
            <a:r>
              <a:rPr lang="zh-CN" altLang="en-US" sz="2400" dirty="0"/>
              <a:t>、</a:t>
            </a:r>
            <a:r>
              <a:rPr lang="en-US" altLang="zh-CN" sz="2400" dirty="0"/>
              <a:t>SCI</a:t>
            </a:r>
            <a:r>
              <a:rPr lang="zh-CN" altLang="en-US" sz="2400" dirty="0"/>
              <a:t>、</a:t>
            </a:r>
            <a:r>
              <a:rPr lang="en-US" altLang="zh-CN" sz="2400" dirty="0"/>
              <a:t>EI</a:t>
            </a:r>
            <a:r>
              <a:rPr lang="zh-CN" altLang="en-US" sz="2400" dirty="0"/>
              <a:t>收录，至少达到“</a:t>
            </a:r>
            <a:r>
              <a:rPr lang="en-US" altLang="zh-CN" sz="2400" dirty="0"/>
              <a:t>online</a:t>
            </a:r>
            <a:r>
              <a:rPr lang="zh-CN" altLang="en-US" sz="2400" dirty="0"/>
              <a:t>（在线出版）”状态，方可作为有效加分成果认定。</a:t>
            </a:r>
          </a:p>
          <a:p>
            <a:pPr marL="457200" indent="-457200">
              <a:buFont typeface="+mj-lt"/>
              <a:buAutoNum type="arabicPeriod"/>
            </a:pPr>
            <a:r>
              <a:rPr lang="zh-CN" altLang="en-US" sz="2400" b="1" dirty="0">
                <a:solidFill>
                  <a:srgbClr val="FF0000"/>
                </a:solidFill>
              </a:rPr>
              <a:t>论文加分：</a:t>
            </a:r>
            <a:r>
              <a:rPr lang="zh-CN" altLang="en-US" sz="2400" dirty="0" smtClean="0"/>
              <a:t>用于</a:t>
            </a:r>
            <a:r>
              <a:rPr lang="zh-CN" altLang="en-US" sz="2400" dirty="0"/>
              <a:t>推免加分的“国内核心期刊论文”须为北大核心期刊论文，必须正式出版（以期刊刊发版面为准），仅“录用通知”不作为有效加分依据；属于增刊的也不予认定</a:t>
            </a:r>
            <a:r>
              <a:rPr lang="zh-CN" altLang="en-US" sz="2400" dirty="0" smtClean="0"/>
              <a:t>。</a:t>
            </a:r>
            <a:endParaRPr lang="en-US" altLang="zh-CN" sz="2400" dirty="0" smtClean="0"/>
          </a:p>
          <a:p>
            <a:pPr marL="457200" indent="-457200">
              <a:buFont typeface="+mj-lt"/>
              <a:buAutoNum type="arabicPeriod"/>
            </a:pPr>
            <a:r>
              <a:rPr lang="zh-CN" altLang="en-US" sz="2400" b="1" dirty="0">
                <a:solidFill>
                  <a:srgbClr val="FF0000"/>
                </a:solidFill>
              </a:rPr>
              <a:t>专利</a:t>
            </a:r>
            <a:r>
              <a:rPr lang="zh-CN" altLang="en-US" sz="2400" b="1" dirty="0" smtClean="0">
                <a:solidFill>
                  <a:srgbClr val="FF0000"/>
                </a:solidFill>
              </a:rPr>
              <a:t>加</a:t>
            </a:r>
            <a:r>
              <a:rPr lang="zh-CN" altLang="en-US" sz="2400" b="1" dirty="0">
                <a:solidFill>
                  <a:srgbClr val="FF0000"/>
                </a:solidFill>
              </a:rPr>
              <a:t>分：</a:t>
            </a:r>
            <a:r>
              <a:rPr lang="zh-CN" altLang="en-US" sz="2400" dirty="0" smtClean="0"/>
              <a:t>导师</a:t>
            </a:r>
            <a:r>
              <a:rPr lang="zh-CN" altLang="en-US" sz="2400" dirty="0"/>
              <a:t>制导师排名第一时，学生排名第二可视为第一发明人；非导师制下的其他老师、研究生也占排名，按实际排名进行计分。</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5"/>
          <p:cNvSpPr txBox="1"/>
          <p:nvPr/>
        </p:nvSpPr>
        <p:spPr>
          <a:xfrm>
            <a:off x="853721" y="1340768"/>
            <a:ext cx="10787743" cy="169482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spcBef>
                <a:spcPts val="1000"/>
              </a:spcBef>
              <a:buNone/>
            </a:pPr>
            <a:endParaRPr lang="en-US" altLang="zh-CN" dirty="0"/>
          </a:p>
        </p:txBody>
      </p:sp>
      <p:sp>
        <p:nvSpPr>
          <p:cNvPr id="5"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推免保研应熟悉的政策文件</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内容占位符 5"/>
          <p:cNvSpPr txBox="1"/>
          <p:nvPr/>
        </p:nvSpPr>
        <p:spPr>
          <a:xfrm>
            <a:off x="207016" y="1373560"/>
            <a:ext cx="11881320" cy="435133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14400" lvl="2" indent="-457200">
              <a:lnSpc>
                <a:spcPct val="120000"/>
              </a:lnSpc>
              <a:spcBef>
                <a:spcPts val="2000"/>
              </a:spcBef>
            </a:pPr>
            <a:r>
              <a:rPr lang="zh-CN" altLang="en-US" sz="2800" dirty="0" smtClean="0"/>
              <a:t>广西大学</a:t>
            </a:r>
            <a:r>
              <a:rPr lang="zh-CN" altLang="en-US" sz="2800" dirty="0"/>
              <a:t>推荐优秀应届本科毕业生免试攻读硕士学位研究生工作实施办法（</a:t>
            </a:r>
            <a:r>
              <a:rPr lang="en-US" altLang="zh-CN" sz="2800" dirty="0"/>
              <a:t>2023</a:t>
            </a:r>
            <a:r>
              <a:rPr lang="zh-CN" altLang="en-US" sz="2800" dirty="0"/>
              <a:t>年修订</a:t>
            </a:r>
            <a:r>
              <a:rPr lang="zh-CN" altLang="en-US" sz="2800" dirty="0" smtClean="0"/>
              <a:t>）</a:t>
            </a:r>
            <a:endParaRPr lang="en-US" altLang="zh-CN" sz="2800" dirty="0" smtClean="0"/>
          </a:p>
          <a:p>
            <a:pPr marL="914400" lvl="2" indent="-457200">
              <a:lnSpc>
                <a:spcPct val="120000"/>
              </a:lnSpc>
              <a:spcBef>
                <a:spcPts val="2000"/>
              </a:spcBef>
            </a:pPr>
            <a:r>
              <a:rPr lang="zh-CN" altLang="en-US" sz="2800" dirty="0" smtClean="0"/>
              <a:t>附件</a:t>
            </a:r>
            <a:r>
              <a:rPr lang="zh-CN" altLang="en-US" sz="2800" dirty="0"/>
              <a:t>：广西大学推荐优秀应届本科毕业生免试攻读硕士学位研究生排名分数计算</a:t>
            </a:r>
            <a:r>
              <a:rPr lang="zh-CN" altLang="en-US" sz="2800" dirty="0" smtClean="0"/>
              <a:t>细则</a:t>
            </a:r>
            <a:endParaRPr lang="en-US" altLang="zh-CN" sz="2800" dirty="0" smtClean="0"/>
          </a:p>
          <a:p>
            <a:pPr marL="914400" lvl="2" indent="-457200">
              <a:lnSpc>
                <a:spcPct val="120000"/>
              </a:lnSpc>
              <a:spcBef>
                <a:spcPts val="2000"/>
              </a:spcBef>
            </a:pPr>
            <a:r>
              <a:rPr lang="zh-CN" altLang="en-US" sz="2800" b="1" dirty="0" smtClean="0"/>
              <a:t>广西大学</a:t>
            </a:r>
            <a:r>
              <a:rPr lang="zh-CN" altLang="en-US" sz="2800" b="1" dirty="0"/>
              <a:t>优秀本科生推荐免试攻读硕士研究生工作重要</a:t>
            </a:r>
            <a:r>
              <a:rPr lang="zh-CN" altLang="en-US" sz="2800" b="1" dirty="0" smtClean="0"/>
              <a:t>须知</a:t>
            </a:r>
            <a:endParaRPr lang="en-US" altLang="zh-CN" sz="2800" b="1"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539" y="0"/>
            <a:ext cx="3503711" cy="6858000"/>
          </a:xfrm>
          <a:prstGeom prst="rect">
            <a:avLst/>
          </a:prstGeom>
        </p:spPr>
      </p:pic>
      <p:pic>
        <p:nvPicPr>
          <p:cNvPr id="17" name="图片 1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19641" y="422887"/>
            <a:ext cx="1609400" cy="458537"/>
          </a:xfrm>
          <a:prstGeom prst="rect">
            <a:avLst/>
          </a:prstGeom>
        </p:spPr>
      </p:pic>
      <p:sp>
        <p:nvSpPr>
          <p:cNvPr id="7" name="TextBox 148"/>
          <p:cNvSpPr txBox="1"/>
          <p:nvPr/>
        </p:nvSpPr>
        <p:spPr>
          <a:xfrm>
            <a:off x="6523418" y="995238"/>
            <a:ext cx="215711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all" spc="300" normalizeH="0" baseline="0" noProof="0" dirty="0">
                <a:ln>
                  <a:noFill/>
                </a:ln>
                <a:solidFill>
                  <a:srgbClr val="376092"/>
                </a:solidFill>
                <a:effectLst/>
                <a:uLnTx/>
                <a:uFillTx/>
                <a:latin typeface="微软雅黑" panose="020B0503020204020204" pitchFamily="34" charset="-122"/>
                <a:ea typeface="微软雅黑" panose="020B0503020204020204" pitchFamily="34" charset="-122"/>
                <a:cs typeface="+mn-ea"/>
                <a:sym typeface="+mn-lt"/>
              </a:rPr>
              <a:t>目  录</a:t>
            </a:r>
          </a:p>
        </p:txBody>
      </p:sp>
      <p:sp>
        <p:nvSpPr>
          <p:cNvPr id="29" name="圆角矩形 7"/>
          <p:cNvSpPr/>
          <p:nvPr>
            <p:custDataLst>
              <p:tags r:id="rId1"/>
            </p:custDataLst>
          </p:nvPr>
        </p:nvSpPr>
        <p:spPr>
          <a:xfrm>
            <a:off x="4151784" y="2123410"/>
            <a:ext cx="683895"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文本框 10"/>
          <p:cNvSpPr txBox="1"/>
          <p:nvPr>
            <p:custDataLst>
              <p:tags r:id="rId2"/>
            </p:custDataLst>
          </p:nvPr>
        </p:nvSpPr>
        <p:spPr>
          <a:xfrm>
            <a:off x="4165490" y="2162879"/>
            <a:ext cx="490350" cy="58477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zh-CN"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一</a:t>
            </a:r>
          </a:p>
        </p:txBody>
      </p:sp>
      <p:sp>
        <p:nvSpPr>
          <p:cNvPr id="33" name="圆角矩形 23"/>
          <p:cNvSpPr/>
          <p:nvPr>
            <p:custDataLst>
              <p:tags r:id="rId3"/>
            </p:custDataLst>
          </p:nvPr>
        </p:nvSpPr>
        <p:spPr>
          <a:xfrm>
            <a:off x="5075559" y="2122779"/>
            <a:ext cx="5484941"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34" name="TextBox 13"/>
          <p:cNvSpPr txBox="1"/>
          <p:nvPr>
            <p:custDataLst>
              <p:tags r:id="rId4"/>
            </p:custDataLst>
          </p:nvPr>
        </p:nvSpPr>
        <p:spPr>
          <a:xfrm flipH="1">
            <a:off x="5159898" y="2163719"/>
            <a:ext cx="5256585" cy="523220"/>
          </a:xfrm>
          <a:prstGeom prst="rect">
            <a:avLst/>
          </a:prstGeom>
          <a:noFill/>
        </p:spPr>
        <p:txBody>
          <a:bodyPr wrap="square" rtlCol="0" anchor="t">
            <a:spAutoFit/>
          </a:bodyPr>
          <a:lstStyle>
            <a:defPPr>
              <a:defRPr lang="en-US"/>
            </a:defPPr>
            <a:lvl1pPr marR="0" lvl="0" indent="0" algn="ctr"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anose="020B0503020202020204" pitchFamily="34" charset="0"/>
                <a:ea typeface="微软雅黑" panose="020B0503020204020204" pitchFamily="34" charset="-122"/>
              </a:defRPr>
            </a:lvl1pPr>
          </a:lstStyle>
          <a:p>
            <a:pPr lvl="0">
              <a:lnSpc>
                <a:spcPct val="100000"/>
              </a:lnSpc>
            </a:pPr>
            <a:r>
              <a:rPr lang="zh-CN" altLang="en-US" sz="2800" dirty="0">
                <a:solidFill>
                  <a:srgbClr val="1F497D"/>
                </a:solidFill>
                <a:latin typeface="微软雅黑" panose="020B0503020204020204" pitchFamily="34" charset="-122"/>
              </a:rPr>
              <a:t>坚定你的选择</a:t>
            </a:r>
          </a:p>
        </p:txBody>
      </p:sp>
      <p:sp>
        <p:nvSpPr>
          <p:cNvPr id="42" name="圆角矩形 7"/>
          <p:cNvSpPr/>
          <p:nvPr>
            <p:custDataLst>
              <p:tags r:id="rId5"/>
            </p:custDataLst>
          </p:nvPr>
        </p:nvSpPr>
        <p:spPr>
          <a:xfrm>
            <a:off x="4151788" y="322541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23"/>
          <p:cNvSpPr/>
          <p:nvPr>
            <p:custDataLst>
              <p:tags r:id="rId6"/>
            </p:custDataLst>
          </p:nvPr>
        </p:nvSpPr>
        <p:spPr>
          <a:xfrm>
            <a:off x="5036343" y="323811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文本框 24"/>
          <p:cNvSpPr txBox="1"/>
          <p:nvPr>
            <p:custDataLst>
              <p:tags r:id="rId7"/>
            </p:custDataLst>
          </p:nvPr>
        </p:nvSpPr>
        <p:spPr>
          <a:xfrm>
            <a:off x="4223792" y="324449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二</a:t>
            </a:r>
          </a:p>
        </p:txBody>
      </p:sp>
      <p:sp>
        <p:nvSpPr>
          <p:cNvPr id="45" name="TextBox 13"/>
          <p:cNvSpPr txBox="1"/>
          <p:nvPr>
            <p:custDataLst>
              <p:tags r:id="rId8"/>
            </p:custDataLst>
          </p:nvPr>
        </p:nvSpPr>
        <p:spPr>
          <a:xfrm flipH="1">
            <a:off x="5159894" y="330669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lang="zh-CN" altLang="en-US" dirty="0" smtClean="0">
                <a:solidFill>
                  <a:srgbClr val="1F497D"/>
                </a:solidFill>
                <a:effectLst/>
              </a:rPr>
              <a:t>没有</a:t>
            </a:r>
            <a:r>
              <a:rPr lang="zh-CN" altLang="en-US" dirty="0">
                <a:solidFill>
                  <a:srgbClr val="1F497D"/>
                </a:solidFill>
                <a:effectLst/>
              </a:rPr>
              <a:t>信息壁垒的学籍管理</a:t>
            </a:r>
          </a:p>
        </p:txBody>
      </p:sp>
      <p:sp>
        <p:nvSpPr>
          <p:cNvPr id="13" name="圆角矩形 7"/>
          <p:cNvSpPr/>
          <p:nvPr>
            <p:custDataLst>
              <p:tags r:id="rId9"/>
            </p:custDataLst>
          </p:nvPr>
        </p:nvSpPr>
        <p:spPr>
          <a:xfrm>
            <a:off x="4180637" y="435583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圆角矩形 23"/>
          <p:cNvSpPr/>
          <p:nvPr>
            <p:custDataLst>
              <p:tags r:id="rId10"/>
            </p:custDataLst>
          </p:nvPr>
        </p:nvSpPr>
        <p:spPr>
          <a:xfrm>
            <a:off x="5065192" y="436853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文本框 24"/>
          <p:cNvSpPr txBox="1"/>
          <p:nvPr>
            <p:custDataLst>
              <p:tags r:id="rId11"/>
            </p:custDataLst>
          </p:nvPr>
        </p:nvSpPr>
        <p:spPr>
          <a:xfrm>
            <a:off x="4252641" y="437491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kern="0" noProof="0" dirty="0">
                <a:ln w="18415" cmpd="sng">
                  <a:noFill/>
                  <a:prstDash val="solid"/>
                </a:ln>
                <a:solidFill>
                  <a:prstClr val="white"/>
                </a:solidFill>
                <a:latin typeface="微软雅黑" panose="020B0503020204020204" pitchFamily="34" charset="-122"/>
                <a:ea typeface="微软雅黑" panose="020B0503020204020204" pitchFamily="34" charset="-122"/>
              </a:rPr>
              <a:t>三</a:t>
            </a:r>
            <a:endPar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3"/>
          <p:cNvSpPr txBox="1"/>
          <p:nvPr>
            <p:custDataLst>
              <p:tags r:id="rId12"/>
            </p:custDataLst>
          </p:nvPr>
        </p:nvSpPr>
        <p:spPr>
          <a:xfrm flipH="1">
            <a:off x="5188743" y="443711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kumimoji="0" lang="zh-CN" altLang="en-US" sz="2800" b="1" i="0" u="none" strike="noStrike" kern="0" cap="none" spc="0" normalizeH="0" baseline="0" noProof="0" dirty="0" smtClean="0">
                <a:ln w="18415" cmpd="sng">
                  <a:noFill/>
                  <a:prstDash val="solid"/>
                </a:ln>
                <a:solidFill>
                  <a:srgbClr val="FF0000"/>
                </a:solidFill>
                <a:effectLst/>
                <a:uLnTx/>
                <a:uFillTx/>
                <a:latin typeface="微软雅黑" panose="020B0503020204020204" pitchFamily="34" charset="-122"/>
                <a:ea typeface="微软雅黑" panose="020B0503020204020204" pitchFamily="34" charset="-122"/>
                <a:cs typeface="+mn-cs"/>
              </a:rPr>
              <a:t>奋斗自己的青春</a:t>
            </a:r>
            <a:endParaRPr kumimoji="0" lang="zh-CN" altLang="en-US" sz="2800" b="1" i="0" u="none" strike="noStrike" kern="0" cap="none" spc="0" normalizeH="0" baseline="0" noProof="0" dirty="0">
              <a:ln w="18415" cmpd="sng">
                <a:noFill/>
                <a:prstDash val="solid"/>
              </a:ln>
              <a:solidFill>
                <a:srgbClr val="FF00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920" y="1052736"/>
            <a:ext cx="11917744" cy="5170646"/>
          </a:xfrm>
          <a:prstGeom prst="rect">
            <a:avLst/>
          </a:prstGeom>
        </p:spPr>
        <p:txBody>
          <a:bodyPr wrap="square">
            <a:spAutoFit/>
          </a:bodyPr>
          <a:lstStyle/>
          <a:p>
            <a:pPr>
              <a:lnSpc>
                <a:spcPct val="150000"/>
              </a:lnSpc>
            </a:pP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1</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、请各位同学努力学习</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，努力提高学习成绩</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成绩在前</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30%</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有机会申请推免保研；成绩在前</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10%</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有机会转到高考录取分数高的</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专业</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endPar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2</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、积极参与强化实践的第二课堂，主动联系本科</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导师制课程</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导师参与科研活动。</a:t>
            </a:r>
            <a:endPar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3</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、主动申请大学生</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创新创业</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项目 </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联系确定指导教师，大</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一大二可以当负责人</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，每年</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3-4</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月份申请，</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5-6</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月份立项，</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1-2</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年完成项目，结题分：优秀、良好、合格、不合格</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endPar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4</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要积极组队参加</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类学科竞赛以及</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赛事并争取</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获得区级</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及以上奖励</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赛事有中国</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国际大学生创新大赛、“挑战杯”全国大学生课外学术科技作品竞赛、“创青春”中国青年创新创业大赛等</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；一般在</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3-7</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月份申请</a:t>
            </a: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endPar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5</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、争取</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以第一作者身份或者导师第一作者本科生第二作者身份发表一篇中文核心期刊以上论文或者</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EI</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SCI</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en-US" altLang="zh-CN"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SSCI</a:t>
            </a:r>
            <a:r>
              <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论文</a:t>
            </a:r>
            <a:r>
              <a:rPr lang="zh-CN" altLang="en-US" sz="22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endParaRPr lang="zh-CN" altLang="en-US" sz="22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p:txBody>
      </p:sp>
      <p:sp>
        <p:nvSpPr>
          <p:cNvPr id="3"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lang="zh-CN" altLang="en-US" sz="3600" i="0" u="none" dirty="0">
                <a:solidFill>
                  <a:srgbClr val="FFFF00"/>
                </a:solidFill>
                <a:latin typeface="微软雅黑" panose="020B0503020204020204" pitchFamily="34" charset="-122"/>
                <a:ea typeface="微软雅黑" panose="020B0503020204020204" pitchFamily="34" charset="-122"/>
              </a:rPr>
              <a:t>奋斗</a:t>
            </a:r>
            <a:r>
              <a:rPr lang="zh-CN" altLang="en-US" sz="3600" i="0" u="none" dirty="0" smtClean="0">
                <a:solidFill>
                  <a:srgbClr val="FFFF00"/>
                </a:solidFill>
                <a:latin typeface="微软雅黑" panose="020B0503020204020204" pitchFamily="34" charset="-122"/>
                <a:ea typeface="微软雅黑" panose="020B0503020204020204" pitchFamily="34" charset="-122"/>
              </a:rPr>
              <a:t>正青春</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54920" y="269672"/>
            <a:ext cx="11917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lang="zh-CN" altLang="en-US" sz="3600" i="0" u="none" dirty="0">
                <a:solidFill>
                  <a:srgbClr val="FFFF00"/>
                </a:solidFill>
                <a:latin typeface="微软雅黑" panose="020B0503020204020204" pitchFamily="34" charset="-122"/>
                <a:ea typeface="微软雅黑" panose="020B0503020204020204" pitchFamily="34" charset="-122"/>
              </a:rPr>
              <a:t>奋斗</a:t>
            </a:r>
            <a:r>
              <a:rPr lang="zh-CN" altLang="en-US" sz="3600" i="0" u="none" dirty="0" smtClean="0">
                <a:solidFill>
                  <a:srgbClr val="FFFF00"/>
                </a:solidFill>
                <a:latin typeface="微软雅黑" panose="020B0503020204020204" pitchFamily="34" charset="-122"/>
                <a:ea typeface="微软雅黑" panose="020B0503020204020204" pitchFamily="34" charset="-122"/>
              </a:rPr>
              <a:t>正青春</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4" name="矩形 3"/>
          <p:cNvSpPr/>
          <p:nvPr/>
        </p:nvSpPr>
        <p:spPr>
          <a:xfrm>
            <a:off x="383240" y="1052736"/>
            <a:ext cx="11461104" cy="5632311"/>
          </a:xfrm>
          <a:prstGeom prst="rect">
            <a:avLst/>
          </a:prstGeom>
        </p:spPr>
        <p:txBody>
          <a:bodyPr wrap="square">
            <a:spAutoFit/>
          </a:bodyPr>
          <a:lstStyle/>
          <a:p>
            <a:pPr>
              <a:lnSpc>
                <a:spcPct val="150000"/>
              </a:lnSpc>
            </a:pPr>
            <a:r>
              <a:rPr lang="en-US" altLang="zh-CN"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6</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、努力争取通过</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CET-4</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和</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CET-6</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考试以及计算机等级考试；数学、英语、物理等基础学科专业同学或者其他有意向从事初高中教职工作的同学争取通过教师资格证；学有余力的同学</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可报考注册会计师</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、心理咨询师、经济师、普通话</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证书、英语专业四、八</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级等证书。</a:t>
            </a:r>
            <a:endPar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7</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、贫困学生请申请入库；争取拿到宝钢</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优秀学生奖、国家奖学金、国家励志奖学金、国家助学奖学金、广西壮族自治区政府奖学金、广西大学校长奖学金</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、感恩中国近现代科学家奖学金</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助学金</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、顶新明日朝阳奖学金、华鼎</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奖学金、协力</a:t>
            </a:r>
            <a:r>
              <a:rPr lang="en-US" altLang="zh-CN"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华鸿环保奖学金、中国大学生自强之星、广西大学优秀毕业生、广西大学优秀毕业论文、广西大学优秀团员干部、广西大学优秀团员、广西大学十大团员标兵、广西大学优秀</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学生等奖学金或荣誉称号。</a:t>
            </a:r>
            <a:endPar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8</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、毕业有计划申请</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考取定向选调</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生的，</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需要</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有校、院系学生会（研究生会）主席、副主席、部长、副部长，校、院系团委（学校社团团工委）书记、副书记、部长、副部长，党支部书记、副书记，团支部书记、</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班长或者学校</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认定的其他学生组织主要负责人，且连续任职时间满</a:t>
            </a:r>
            <a:r>
              <a:rPr lang="en-US" altLang="zh-CN"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1</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学年以上的</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任职</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经历。</a:t>
            </a:r>
            <a:endPar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a:p>
            <a:pPr>
              <a:lnSpc>
                <a:spcPct val="150000"/>
              </a:lnSpc>
            </a:pP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9</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、主动申请加入</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中国共产党</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含中共</a:t>
            </a:r>
            <a:r>
              <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预备党员</a:t>
            </a:r>
            <a:r>
              <a:rPr lang="en-US" altLang="zh-CN"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a:t>
            </a:r>
            <a:r>
              <a:rPr lang="zh-CN" altLang="en-US" sz="20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向党组织靠拢。</a:t>
            </a:r>
            <a:endParaRPr lang="zh-CN" altLang="en-US" sz="2000" b="1" dirty="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1906" y="1705610"/>
            <a:ext cx="12158980" cy="35242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11" name="图片 10"/>
          <p:cNvPicPr>
            <a:picLocks noChangeAspect="1"/>
          </p:cNvPicPr>
          <p:nvPr/>
        </p:nvPicPr>
        <p:blipFill>
          <a:blip r:embed="rId5"/>
          <a:stretch>
            <a:fillRect/>
          </a:stretch>
        </p:blipFill>
        <p:spPr>
          <a:xfrm>
            <a:off x="5087624" y="5311779"/>
            <a:ext cx="5029200" cy="1552575"/>
          </a:xfrm>
          <a:prstGeom prst="rect">
            <a:avLst/>
          </a:prstGeom>
        </p:spPr>
      </p:pic>
      <p:pic>
        <p:nvPicPr>
          <p:cNvPr id="12" name="图片 11"/>
          <p:cNvPicPr>
            <a:picLocks noChangeAspect="1"/>
          </p:cNvPicPr>
          <p:nvPr/>
        </p:nvPicPr>
        <p:blipFill>
          <a:blip r:embed="rId6"/>
          <a:stretch>
            <a:fillRect/>
          </a:stretch>
        </p:blipFill>
        <p:spPr>
          <a:xfrm>
            <a:off x="5735959" y="4"/>
            <a:ext cx="4638675" cy="1362075"/>
          </a:xfrm>
          <a:prstGeom prst="rect">
            <a:avLst/>
          </a:prstGeom>
        </p:spPr>
      </p:pic>
      <p:pic>
        <p:nvPicPr>
          <p:cNvPr id="2" name="图片 1"/>
          <p:cNvPicPr>
            <a:picLocks noChangeAspect="1"/>
          </p:cNvPicPr>
          <p:nvPr/>
        </p:nvPicPr>
        <p:blipFill>
          <a:blip r:embed="rId7"/>
          <a:stretch>
            <a:fillRect/>
          </a:stretch>
        </p:blipFill>
        <p:spPr>
          <a:xfrm>
            <a:off x="-24765" y="4"/>
            <a:ext cx="3384550" cy="6858635"/>
          </a:xfrm>
          <a:prstGeom prst="rect">
            <a:avLst/>
          </a:prstGeom>
        </p:spPr>
      </p:pic>
      <p:sp>
        <p:nvSpPr>
          <p:cNvPr id="8" name="矩形 7"/>
          <p:cNvSpPr/>
          <p:nvPr/>
        </p:nvSpPr>
        <p:spPr>
          <a:xfrm>
            <a:off x="-38731" y="6350"/>
            <a:ext cx="3355975" cy="6858000"/>
          </a:xfrm>
          <a:prstGeom prst="rect">
            <a:avLst/>
          </a:prstGeom>
          <a:solidFill>
            <a:schemeClr val="accent1">
              <a:alpha val="23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alpha val="38000"/>
                </a:schemeClr>
              </a:solidFill>
            </a:endParaRPr>
          </a:p>
        </p:txBody>
      </p:sp>
      <p:pic>
        <p:nvPicPr>
          <p:cNvPr id="17" name="图片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9641" y="422887"/>
            <a:ext cx="1609400" cy="458537"/>
          </a:xfrm>
          <a:prstGeom prst="rect">
            <a:avLst/>
          </a:prstGeom>
        </p:spPr>
      </p:pic>
      <p:cxnSp>
        <p:nvCxnSpPr>
          <p:cNvPr id="9" name="直接连接符 8"/>
          <p:cNvCxnSpPr/>
          <p:nvPr>
            <p:custDataLst>
              <p:tags r:id="rId1"/>
            </p:custDataLst>
          </p:nvPr>
        </p:nvCxnSpPr>
        <p:spPr>
          <a:xfrm>
            <a:off x="3935764" y="3356992"/>
            <a:ext cx="7920990" cy="0"/>
          </a:xfrm>
          <a:prstGeom prst="line">
            <a:avLst/>
          </a:prstGeom>
          <a:ln w="28575">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sp>
        <p:nvSpPr>
          <p:cNvPr id="3" name="矩形 2"/>
          <p:cNvSpPr/>
          <p:nvPr>
            <p:custDataLst>
              <p:tags r:id="rId2"/>
            </p:custDataLst>
          </p:nvPr>
        </p:nvSpPr>
        <p:spPr>
          <a:xfrm>
            <a:off x="3712142" y="2336863"/>
            <a:ext cx="8144608" cy="812530"/>
          </a:xfrm>
          <a:prstGeom prst="rect">
            <a:avLst/>
          </a:prstGeom>
        </p:spPr>
        <p:txBody>
          <a:bodyPr wrap="square">
            <a:spAutoFit/>
          </a:bodyPr>
          <a:lstStyle/>
          <a:p>
            <a:pPr indent="0" algn="ctr" fontAlgn="base">
              <a:lnSpc>
                <a:spcPct val="130000"/>
              </a:lnSpc>
              <a:spcBef>
                <a:spcPct val="0"/>
              </a:spcBef>
              <a:spcAft>
                <a:spcPct val="0"/>
              </a:spcAft>
              <a:buFont typeface="Wingdings" panose="05000000000000000000" pitchFamily="2" charset="2"/>
              <a:buNone/>
            </a:pPr>
            <a:r>
              <a:rPr lang="zh-CN" sz="3600" b="1" dirty="0">
                <a:solidFill>
                  <a:srgbClr val="FF0000"/>
                </a:solidFill>
                <a:latin typeface="微软雅黑" panose="020B0503020204020204" pitchFamily="34" charset="-122"/>
                <a:ea typeface="微软雅黑" panose="020B0503020204020204" pitchFamily="34" charset="-122"/>
              </a:rPr>
              <a:t>谢谢！</a:t>
            </a:r>
          </a:p>
        </p:txBody>
      </p:sp>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2290763"/>
            <a:ext cx="1040130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2"/>
          <p:cNvSpPr txBox="1">
            <a:spLocks noChangeArrowheads="1"/>
          </p:cNvSpPr>
          <p:nvPr/>
        </p:nvSpPr>
        <p:spPr bwMode="auto">
          <a:xfrm>
            <a:off x="154920" y="269672"/>
            <a:ext cx="108376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本科专业介绍和录取分数线</a:t>
            </a:r>
            <a:endParaRPr kumimoji="1" lang="zh-CN" altLang="zh-CN"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0499" y="2290763"/>
            <a:ext cx="1891002"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616280" y="5383554"/>
            <a:ext cx="1422184" cy="461665"/>
          </a:xfrm>
          <a:prstGeom prst="rect">
            <a:avLst/>
          </a:prstGeom>
          <a:noFill/>
        </p:spPr>
        <p:txBody>
          <a:bodyPr wrap="none" rtlCol="0">
            <a:spAutoFit/>
          </a:bodyPr>
          <a:lstStyle/>
          <a:p>
            <a:r>
              <a:rPr lang="zh-CN" altLang="en-US" sz="2400" b="1" dirty="0">
                <a:latin typeface="黑体" panose="02010609060101010101" pitchFamily="49" charset="-122"/>
                <a:ea typeface="黑体" panose="02010609060101010101" pitchFamily="49" charset="-122"/>
              </a:rPr>
              <a:t>专业介绍</a:t>
            </a:r>
            <a:endParaRPr lang="zh-CN" altLang="en-US" sz="2400" b="1" dirty="0">
              <a:latin typeface="黑体" panose="02010609060101010101" pitchFamily="49" charset="-122"/>
              <a:ea typeface="黑体" panose="02010609060101010101" pitchFamily="49" charset="-122"/>
            </a:endParaRPr>
          </a:p>
        </p:txBody>
      </p:sp>
      <p:cxnSp>
        <p:nvCxnSpPr>
          <p:cNvPr id="4" name="直接箭头连接符 3"/>
          <p:cNvCxnSpPr>
            <a:stCxn id="2" idx="0"/>
          </p:cNvCxnSpPr>
          <p:nvPr/>
        </p:nvCxnSpPr>
        <p:spPr>
          <a:xfrm flipH="1" flipV="1">
            <a:off x="8400256" y="4567238"/>
            <a:ext cx="927116" cy="81631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接箭头连接符 7"/>
          <p:cNvCxnSpPr/>
          <p:nvPr/>
        </p:nvCxnSpPr>
        <p:spPr>
          <a:xfrm flipV="1">
            <a:off x="9327372" y="4567238"/>
            <a:ext cx="837736" cy="74235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539" y="0"/>
            <a:ext cx="3503711" cy="6858000"/>
          </a:xfrm>
          <a:prstGeom prst="rect">
            <a:avLst/>
          </a:prstGeom>
        </p:spPr>
      </p:pic>
      <p:pic>
        <p:nvPicPr>
          <p:cNvPr id="17" name="图片 1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19641" y="422887"/>
            <a:ext cx="1609400" cy="458537"/>
          </a:xfrm>
          <a:prstGeom prst="rect">
            <a:avLst/>
          </a:prstGeom>
        </p:spPr>
      </p:pic>
      <p:sp>
        <p:nvSpPr>
          <p:cNvPr id="7" name="TextBox 148"/>
          <p:cNvSpPr txBox="1"/>
          <p:nvPr/>
        </p:nvSpPr>
        <p:spPr>
          <a:xfrm>
            <a:off x="6523418" y="995238"/>
            <a:ext cx="215711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all" spc="300" normalizeH="0" baseline="0" noProof="0" dirty="0">
                <a:ln>
                  <a:noFill/>
                </a:ln>
                <a:solidFill>
                  <a:srgbClr val="376092"/>
                </a:solidFill>
                <a:effectLst/>
                <a:uLnTx/>
                <a:uFillTx/>
                <a:latin typeface="微软雅黑" panose="020B0503020204020204" pitchFamily="34" charset="-122"/>
                <a:ea typeface="微软雅黑" panose="020B0503020204020204" pitchFamily="34" charset="-122"/>
                <a:cs typeface="+mn-ea"/>
                <a:sym typeface="+mn-lt"/>
              </a:rPr>
              <a:t>目  录</a:t>
            </a:r>
          </a:p>
        </p:txBody>
      </p:sp>
      <p:sp>
        <p:nvSpPr>
          <p:cNvPr id="29" name="圆角矩形 7"/>
          <p:cNvSpPr/>
          <p:nvPr>
            <p:custDataLst>
              <p:tags r:id="rId1"/>
            </p:custDataLst>
          </p:nvPr>
        </p:nvSpPr>
        <p:spPr>
          <a:xfrm>
            <a:off x="4151784" y="2123410"/>
            <a:ext cx="683895"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文本框 10"/>
          <p:cNvSpPr txBox="1"/>
          <p:nvPr>
            <p:custDataLst>
              <p:tags r:id="rId2"/>
            </p:custDataLst>
          </p:nvPr>
        </p:nvSpPr>
        <p:spPr>
          <a:xfrm>
            <a:off x="4165490" y="2162879"/>
            <a:ext cx="490350" cy="58477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zh-CN"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一</a:t>
            </a:r>
          </a:p>
        </p:txBody>
      </p:sp>
      <p:sp>
        <p:nvSpPr>
          <p:cNvPr id="33" name="圆角矩形 23"/>
          <p:cNvSpPr/>
          <p:nvPr>
            <p:custDataLst>
              <p:tags r:id="rId3"/>
            </p:custDataLst>
          </p:nvPr>
        </p:nvSpPr>
        <p:spPr>
          <a:xfrm>
            <a:off x="5075559" y="2122779"/>
            <a:ext cx="5484941"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34" name="TextBox 13"/>
          <p:cNvSpPr txBox="1"/>
          <p:nvPr>
            <p:custDataLst>
              <p:tags r:id="rId4"/>
            </p:custDataLst>
          </p:nvPr>
        </p:nvSpPr>
        <p:spPr>
          <a:xfrm flipH="1">
            <a:off x="5159898" y="2163719"/>
            <a:ext cx="5256585" cy="523220"/>
          </a:xfrm>
          <a:prstGeom prst="rect">
            <a:avLst/>
          </a:prstGeom>
          <a:noFill/>
        </p:spPr>
        <p:txBody>
          <a:bodyPr wrap="square" rtlCol="0" anchor="t">
            <a:spAutoFit/>
          </a:bodyPr>
          <a:lstStyle>
            <a:defPPr>
              <a:defRPr lang="en-US"/>
            </a:defPPr>
            <a:lvl1pPr marR="0" lvl="0" indent="0" algn="ctr"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anose="020B0503020202020204" pitchFamily="34" charset="0"/>
                <a:ea typeface="微软雅黑" panose="020B0503020204020204" pitchFamily="34" charset="-122"/>
              </a:defRPr>
            </a:lvl1pPr>
          </a:lstStyle>
          <a:p>
            <a:pPr>
              <a:lnSpc>
                <a:spcPct val="100000"/>
              </a:lnSpc>
            </a:pPr>
            <a:r>
              <a:rPr lang="zh-CN" altLang="en-US" sz="2800" dirty="0">
                <a:solidFill>
                  <a:srgbClr val="1F497D"/>
                </a:solidFill>
                <a:latin typeface="微软雅黑" panose="020B0503020204020204" pitchFamily="34" charset="-122"/>
              </a:rPr>
              <a:t>坚定你的选择</a:t>
            </a:r>
          </a:p>
        </p:txBody>
      </p:sp>
      <p:sp>
        <p:nvSpPr>
          <p:cNvPr id="42" name="圆角矩形 7"/>
          <p:cNvSpPr/>
          <p:nvPr>
            <p:custDataLst>
              <p:tags r:id="rId5"/>
            </p:custDataLst>
          </p:nvPr>
        </p:nvSpPr>
        <p:spPr>
          <a:xfrm>
            <a:off x="4151788" y="322541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23"/>
          <p:cNvSpPr/>
          <p:nvPr>
            <p:custDataLst>
              <p:tags r:id="rId6"/>
            </p:custDataLst>
          </p:nvPr>
        </p:nvSpPr>
        <p:spPr>
          <a:xfrm>
            <a:off x="5036343" y="323811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文本框 24"/>
          <p:cNvSpPr txBox="1"/>
          <p:nvPr>
            <p:custDataLst>
              <p:tags r:id="rId7"/>
            </p:custDataLst>
          </p:nvPr>
        </p:nvSpPr>
        <p:spPr>
          <a:xfrm>
            <a:off x="4223792" y="324449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rPr>
              <a:t>二</a:t>
            </a:r>
          </a:p>
        </p:txBody>
      </p:sp>
      <p:sp>
        <p:nvSpPr>
          <p:cNvPr id="45" name="TextBox 13"/>
          <p:cNvSpPr txBox="1"/>
          <p:nvPr>
            <p:custDataLst>
              <p:tags r:id="rId8"/>
            </p:custDataLst>
          </p:nvPr>
        </p:nvSpPr>
        <p:spPr>
          <a:xfrm flipH="1">
            <a:off x="5159894" y="330669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lang="zh-CN" altLang="en-US" dirty="0" smtClean="0">
                <a:solidFill>
                  <a:srgbClr val="FF0000"/>
                </a:solidFill>
                <a:effectLst/>
              </a:rPr>
              <a:t>没有</a:t>
            </a:r>
            <a:r>
              <a:rPr lang="zh-CN" altLang="en-US" dirty="0">
                <a:solidFill>
                  <a:srgbClr val="FF0000"/>
                </a:solidFill>
                <a:effectLst/>
              </a:rPr>
              <a:t>信息壁垒的学籍管理</a:t>
            </a:r>
          </a:p>
        </p:txBody>
      </p:sp>
      <p:sp>
        <p:nvSpPr>
          <p:cNvPr id="13" name="圆角矩形 7"/>
          <p:cNvSpPr/>
          <p:nvPr>
            <p:custDataLst>
              <p:tags r:id="rId9"/>
            </p:custDataLst>
          </p:nvPr>
        </p:nvSpPr>
        <p:spPr>
          <a:xfrm>
            <a:off x="4180637" y="4355837"/>
            <a:ext cx="684530" cy="622935"/>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86437" tIns="43218" rIns="86437" bIns="43218"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圆角矩形 23"/>
          <p:cNvSpPr/>
          <p:nvPr>
            <p:custDataLst>
              <p:tags r:id="rId10"/>
            </p:custDataLst>
          </p:nvPr>
        </p:nvSpPr>
        <p:spPr>
          <a:xfrm>
            <a:off x="5065192" y="4368537"/>
            <a:ext cx="5524157" cy="62293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37" tIns="43218" rIns="86437" bIns="43218"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7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文本框 24"/>
          <p:cNvSpPr txBox="1"/>
          <p:nvPr>
            <p:custDataLst>
              <p:tags r:id="rId11"/>
            </p:custDataLst>
          </p:nvPr>
        </p:nvSpPr>
        <p:spPr>
          <a:xfrm>
            <a:off x="4252641" y="4374916"/>
            <a:ext cx="490350" cy="58477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b="1" kern="0" noProof="0" dirty="0">
                <a:ln w="18415" cmpd="sng">
                  <a:noFill/>
                  <a:prstDash val="solid"/>
                </a:ln>
                <a:solidFill>
                  <a:prstClr val="white"/>
                </a:solidFill>
                <a:latin typeface="微软雅黑" panose="020B0503020204020204" pitchFamily="34" charset="-122"/>
                <a:ea typeface="微软雅黑" panose="020B0503020204020204" pitchFamily="34" charset="-122"/>
              </a:rPr>
              <a:t>三</a:t>
            </a:r>
            <a:endParaRPr kumimoji="0" lang="zh-CN" altLang="en-US" sz="3200" b="1" i="0" u="none" strike="noStrike" kern="0" cap="none" spc="0" normalizeH="0" baseline="0" noProof="0" dirty="0">
              <a:ln w="18415" cmpd="sng">
                <a:noFill/>
                <a:prstDash val="solid"/>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3"/>
          <p:cNvSpPr txBox="1"/>
          <p:nvPr>
            <p:custDataLst>
              <p:tags r:id="rId12"/>
            </p:custDataLst>
          </p:nvPr>
        </p:nvSpPr>
        <p:spPr>
          <a:xfrm flipH="1">
            <a:off x="5188743" y="4437112"/>
            <a:ext cx="5328594" cy="52322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kumimoji="0" sz="2800" b="1" i="0" u="none" strike="noStrike" kern="0" cap="none" spc="0" normalizeH="0" baseline="0">
                <a:ln w="18415" cmpd="sng">
                  <a:noFill/>
                  <a:prstDash val="solid"/>
                </a:ln>
                <a:solidFill>
                  <a:schemeClr val="tx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lvl="0" algn="ctr"/>
            <a:r>
              <a:rPr kumimoji="0" lang="zh-CN" altLang="en-US" sz="2800" b="1" i="0" u="none" strike="noStrike" kern="0" cap="none" spc="0" normalizeH="0" baseline="0" noProof="0" dirty="0" smtClean="0">
                <a:ln w="18415" cmpd="sng">
                  <a:noFill/>
                  <a:prstDash val="solid"/>
                </a:ln>
                <a:solidFill>
                  <a:srgbClr val="1F497D"/>
                </a:solidFill>
                <a:effectLst/>
                <a:uLnTx/>
                <a:uFillTx/>
                <a:latin typeface="微软雅黑" panose="020B0503020204020204" pitchFamily="34" charset="-122"/>
                <a:ea typeface="微软雅黑" panose="020B0503020204020204" pitchFamily="34" charset="-122"/>
                <a:cs typeface="+mn-cs"/>
              </a:rPr>
              <a:t>奋斗自己的青春</a:t>
            </a:r>
            <a:endParaRPr kumimoji="0" lang="zh-CN" altLang="en-US" sz="2800" b="1" i="0" u="none" strike="noStrike" kern="0" cap="none" spc="0" normalizeH="0" baseline="0" noProof="0" dirty="0">
              <a:ln w="18415" cmpd="sng">
                <a:noFill/>
                <a:prstDash val="solid"/>
              </a:ln>
              <a:solidFill>
                <a:srgbClr val="1F497D"/>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54920" y="269672"/>
            <a:ext cx="1062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i="1" u="sng">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b="1" i="1" u="sng">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b="1" i="1" u="sng">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b="1" i="1" u="sng">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b="1" i="1" u="sng">
                <a:solidFill>
                  <a:schemeClr val="tx1"/>
                </a:solidFill>
                <a:latin typeface="Times New Roman" panose="02020603050405020304" pitchFamily="18" charset="0"/>
                <a:ea typeface="宋体" panose="02010600030101010101" pitchFamily="2" charset="-122"/>
              </a:defRPr>
            </a:lvl5pPr>
            <a:lvl6pPr marL="25146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6pPr>
            <a:lvl7pPr marL="29718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7pPr>
            <a:lvl8pPr marL="34290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8pPr>
            <a:lvl9pPr marL="3886200" indent="-228600" eaLnBrk="0" fontAlgn="ctr" hangingPunct="0">
              <a:spcBef>
                <a:spcPct val="0"/>
              </a:spcBef>
              <a:spcAft>
                <a:spcPct val="0"/>
              </a:spcAft>
              <a:defRPr kumimoji="1" sz="2400" b="1" i="1" u="sng">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defRPr/>
            </a:pPr>
            <a:r>
              <a:rPr kumimoji="1" lang="zh-CN" altLang="en-US" sz="36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学籍管理规定解读</a:t>
            </a:r>
            <a:r>
              <a:rPr kumimoji="1"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1"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教学管理部门职责分工</a:t>
            </a:r>
            <a:endParaRPr kumimoji="1" lang="zh-CN"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3" name="表格 2"/>
          <p:cNvGraphicFramePr>
            <a:graphicFrameLocks noGrp="1"/>
          </p:cNvGraphicFramePr>
          <p:nvPr>
            <p:extLst>
              <p:ext uri="{D42A27DB-BD31-4B8C-83A1-F6EECF244321}">
                <p14:modId xmlns:p14="http://schemas.microsoft.com/office/powerpoint/2010/main" val="2939172751"/>
              </p:ext>
            </p:extLst>
          </p:nvPr>
        </p:nvGraphicFramePr>
        <p:xfrm>
          <a:off x="839416" y="1196752"/>
          <a:ext cx="10588457" cy="5328920"/>
        </p:xfrm>
        <a:graphic>
          <a:graphicData uri="http://schemas.openxmlformats.org/drawingml/2006/table">
            <a:tbl>
              <a:tblPr firstRow="1" bandRow="1">
                <a:tableStyleId>{F5AB1C69-6EDB-4FF4-983F-18BD219EF322}</a:tableStyleId>
              </a:tblPr>
              <a:tblGrid>
                <a:gridCol w="2647114">
                  <a:extLst>
                    <a:ext uri="{9D8B030D-6E8A-4147-A177-3AD203B41FA5}">
                      <a16:colId xmlns:a16="http://schemas.microsoft.com/office/drawing/2014/main" xmlns="" val="20000"/>
                    </a:ext>
                  </a:extLst>
                </a:gridCol>
                <a:gridCol w="1382821">
                  <a:extLst>
                    <a:ext uri="{9D8B030D-6E8A-4147-A177-3AD203B41FA5}">
                      <a16:colId xmlns:a16="http://schemas.microsoft.com/office/drawing/2014/main" xmlns="" val="20001"/>
                    </a:ext>
                  </a:extLst>
                </a:gridCol>
                <a:gridCol w="4741100">
                  <a:extLst>
                    <a:ext uri="{9D8B030D-6E8A-4147-A177-3AD203B41FA5}">
                      <a16:colId xmlns:a16="http://schemas.microsoft.com/office/drawing/2014/main" xmlns="" val="20002"/>
                    </a:ext>
                  </a:extLst>
                </a:gridCol>
                <a:gridCol w="1817422">
                  <a:extLst>
                    <a:ext uri="{9D8B030D-6E8A-4147-A177-3AD203B41FA5}">
                      <a16:colId xmlns:a16="http://schemas.microsoft.com/office/drawing/2014/main" xmlns="" val="20003"/>
                    </a:ext>
                  </a:extLst>
                </a:gridCol>
              </a:tblGrid>
              <a:tr h="370840">
                <a:tc>
                  <a:txBody>
                    <a:bodyPr/>
                    <a:lstStyle/>
                    <a:p>
                      <a:pPr algn="ctr"/>
                      <a:r>
                        <a:rPr lang="zh-CN" altLang="en-US" dirty="0" smtClean="0">
                          <a:latin typeface="黑体" panose="02010609060101010101" pitchFamily="49" charset="-122"/>
                          <a:ea typeface="黑体" panose="02010609060101010101" pitchFamily="49" charset="-122"/>
                        </a:rPr>
                        <a:t>主要部门</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联系人</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主要职责</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联系电话</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0"/>
                  </a:ext>
                </a:extLst>
              </a:tr>
              <a:tr h="370840">
                <a:tc>
                  <a:txBody>
                    <a:bodyPr/>
                    <a:lstStyle/>
                    <a:p>
                      <a:pPr algn="ctr"/>
                      <a:r>
                        <a:rPr lang="zh-CN" altLang="en-US" dirty="0" smtClean="0">
                          <a:latin typeface="黑体" panose="02010609060101010101" pitchFamily="49" charset="-122"/>
                          <a:ea typeface="黑体" panose="02010609060101010101" pitchFamily="49" charset="-122"/>
                        </a:rPr>
                        <a:t>教务处招生管理岗</a:t>
                      </a:r>
                      <a:r>
                        <a:rPr lang="en-US" altLang="zh-CN" dirty="0" smtClean="0">
                          <a:latin typeface="黑体" panose="02010609060101010101" pitchFamily="49" charset="-122"/>
                          <a:ea typeface="黑体" panose="02010609060101010101" pitchFamily="49" charset="-122"/>
                        </a:rPr>
                        <a:t>201</a:t>
                      </a:r>
                      <a:r>
                        <a:rPr lang="zh-CN" altLang="en-US" dirty="0" smtClean="0">
                          <a:latin typeface="黑体" panose="02010609060101010101" pitchFamily="49" charset="-122"/>
                          <a:ea typeface="黑体" panose="02010609060101010101" pitchFamily="49" charset="-122"/>
                        </a:rPr>
                        <a:t>办公室</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许老师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负责审核是否达到转专业条件</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0771-3232999</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教务处学籍管理岗</a:t>
                      </a:r>
                      <a:r>
                        <a:rPr lang="en-US" altLang="zh-CN" dirty="0" smtClean="0">
                          <a:latin typeface="黑体" panose="02010609060101010101" pitchFamily="49" charset="-122"/>
                          <a:ea typeface="黑体" panose="02010609060101010101" pitchFamily="49" charset="-122"/>
                        </a:rPr>
                        <a:t>219</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梁老师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负责管理华南理工联合培养、国内交换生交流学习、微专业、辅修专业、辅修学士学位、自动退学受理等</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0771-3272095</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2"/>
                  </a:ext>
                </a:extLst>
              </a:tr>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教务处学籍管理岗</a:t>
                      </a:r>
                      <a:r>
                        <a:rPr lang="en-US" altLang="zh-CN" dirty="0" smtClean="0">
                          <a:latin typeface="黑体" panose="02010609060101010101" pitchFamily="49" charset="-122"/>
                          <a:ea typeface="黑体" panose="02010609060101010101" pitchFamily="49" charset="-122"/>
                        </a:rPr>
                        <a:t>221</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黄老师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学分替换、退成绩等</a:t>
                      </a:r>
                      <a:endParaRPr lang="zh-CN" altLang="en-US" dirty="0">
                        <a:latin typeface="黑体" panose="02010609060101010101" pitchFamily="49" charset="-122"/>
                        <a:ea typeface="黑体" panose="02010609060101010101" pitchFamily="49" charset="-122"/>
                      </a:endParaRPr>
                    </a:p>
                  </a:txBody>
                  <a:tcPr/>
                </a:tc>
                <a:tc rowSpan="2">
                  <a:txBody>
                    <a:bodyPr/>
                    <a:lstStyle/>
                    <a:p>
                      <a:pPr algn="ctr"/>
                      <a:r>
                        <a:rPr lang="en-US" altLang="zh-CN" dirty="0" smtClean="0">
                          <a:latin typeface="黑体" panose="02010609060101010101" pitchFamily="49" charset="-122"/>
                          <a:ea typeface="黑体" panose="02010609060101010101" pitchFamily="49" charset="-122"/>
                        </a:rPr>
                        <a:t>0771-3236767</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3"/>
                  </a:ext>
                </a:extLst>
              </a:tr>
              <a:tr h="370840">
                <a:tc vMerge="1">
                  <a:txBody>
                    <a:bodyPr/>
                    <a:lstStyle/>
                    <a:p>
                      <a:endParaRPr lang="zh-CN"/>
                    </a:p>
                  </a:txBody>
                  <a:tcPr/>
                </a:tc>
                <a:tc>
                  <a:txBody>
                    <a:bodyPr/>
                    <a:lstStyle/>
                    <a:p>
                      <a:pPr algn="ctr"/>
                      <a:r>
                        <a:rPr lang="zh-CN" altLang="en-US" dirty="0" smtClean="0">
                          <a:latin typeface="黑体" panose="02010609060101010101" pitchFamily="49" charset="-122"/>
                          <a:ea typeface="黑体" panose="02010609060101010101" pitchFamily="49" charset="-122"/>
                        </a:rPr>
                        <a:t>叶老师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推免保研、毕业审核</a:t>
                      </a:r>
                      <a:endParaRPr lang="zh-CN" altLang="en-US" dirty="0">
                        <a:latin typeface="黑体" panose="02010609060101010101" pitchFamily="49" charset="-122"/>
                        <a:ea typeface="黑体" panose="02010609060101010101" pitchFamily="49" charset="-122"/>
                      </a:endParaRPr>
                    </a:p>
                  </a:txBody>
                  <a:tcPr/>
                </a:tc>
                <a:tc vMerge="1">
                  <a:txBody>
                    <a:bodyPr/>
                    <a:lstStyle/>
                    <a:p>
                      <a:endParaRPr lang="zh-CN"/>
                    </a:p>
                  </a:txBody>
                  <a:tcPr/>
                </a:tc>
                <a:extLst>
                  <a:ext uri="{0D108BD9-81ED-4DB2-BD59-A6C34878D82A}">
                    <a16:rowId xmlns:a16="http://schemas.microsoft.com/office/drawing/2014/main" xmlns="" val="10004"/>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教务处教务管理岗</a:t>
                      </a:r>
                      <a:r>
                        <a:rPr lang="en-US" altLang="zh-CN" dirty="0" smtClean="0">
                          <a:latin typeface="黑体" panose="02010609060101010101" pitchFamily="49" charset="-122"/>
                          <a:ea typeface="黑体" panose="02010609060101010101" pitchFamily="49" charset="-122"/>
                        </a:rPr>
                        <a:t>223</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谢老师、李老师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选课、退课</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非网课</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、教务管理系统</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0771-3233004</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5"/>
                  </a:ext>
                </a:extLst>
              </a:tr>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教务处教务管理岗</a:t>
                      </a:r>
                      <a:r>
                        <a:rPr lang="en-US" altLang="zh-CN" dirty="0" smtClean="0">
                          <a:latin typeface="黑体" panose="02010609060101010101" pitchFamily="49" charset="-122"/>
                          <a:ea typeface="黑体" panose="02010609060101010101" pitchFamily="49" charset="-122"/>
                        </a:rPr>
                        <a:t>211</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梁老师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排考、补考、缓考</a:t>
                      </a:r>
                      <a:endParaRPr lang="zh-CN" altLang="en-US" dirty="0">
                        <a:latin typeface="黑体" panose="02010609060101010101" pitchFamily="49" charset="-122"/>
                        <a:ea typeface="黑体" panose="02010609060101010101" pitchFamily="49" charset="-122"/>
                      </a:endParaRPr>
                    </a:p>
                  </a:txBody>
                  <a:tcPr/>
                </a:tc>
                <a:tc rowSpan="2">
                  <a:txBody>
                    <a:bodyPr/>
                    <a:lstStyle/>
                    <a:p>
                      <a:pPr algn="ctr"/>
                      <a:r>
                        <a:rPr lang="en-US" altLang="zh-CN" dirty="0" smtClean="0">
                          <a:latin typeface="黑体" panose="02010609060101010101" pitchFamily="49" charset="-122"/>
                          <a:ea typeface="黑体" panose="02010609060101010101" pitchFamily="49" charset="-122"/>
                        </a:rPr>
                        <a:t>0771-3272563</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6"/>
                  </a:ext>
                </a:extLst>
              </a:tr>
              <a:tr h="370840">
                <a:tc vMerge="1">
                  <a:txBody>
                    <a:bodyPr/>
                    <a:lstStyle/>
                    <a:p>
                      <a:endParaRPr lang="zh-CN"/>
                    </a:p>
                  </a:txBody>
                  <a:tcPr/>
                </a:tc>
                <a:tc>
                  <a:txBody>
                    <a:bodyPr/>
                    <a:lstStyle/>
                    <a:p>
                      <a:pPr algn="ctr"/>
                      <a:r>
                        <a:rPr lang="zh-CN" altLang="en-US" dirty="0" smtClean="0">
                          <a:latin typeface="黑体" panose="02010609060101010101" pitchFamily="49" charset="-122"/>
                          <a:ea typeface="黑体" panose="02010609060101010101" pitchFamily="49" charset="-122"/>
                        </a:rPr>
                        <a:t>李老师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英语四六级、排考</a:t>
                      </a:r>
                      <a:endParaRPr lang="zh-CN" altLang="en-US" dirty="0">
                        <a:latin typeface="黑体" panose="02010609060101010101" pitchFamily="49" charset="-122"/>
                        <a:ea typeface="黑体" panose="02010609060101010101" pitchFamily="49" charset="-122"/>
                      </a:endParaRPr>
                    </a:p>
                  </a:txBody>
                  <a:tcPr/>
                </a:tc>
                <a:tc vMerge="1">
                  <a:txBody>
                    <a:bodyPr/>
                    <a:lstStyle/>
                    <a:p>
                      <a:endParaRPr lang="zh-CN"/>
                    </a:p>
                  </a:txBody>
                  <a:tcPr/>
                </a:tc>
                <a:extLst>
                  <a:ext uri="{0D108BD9-81ED-4DB2-BD59-A6C34878D82A}">
                    <a16:rowId xmlns:a16="http://schemas.microsoft.com/office/drawing/2014/main" xmlns="" val="10007"/>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课程建设与管理岗</a:t>
                      </a:r>
                    </a:p>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（慕课为主）</a:t>
                      </a:r>
                      <a:r>
                        <a:rPr lang="en-US" altLang="zh-CN" dirty="0" smtClean="0">
                          <a:latin typeface="黑体" panose="02010609060101010101" pitchFamily="49" charset="-122"/>
                          <a:ea typeface="黑体" panose="02010609060101010101" pitchFamily="49" charset="-122"/>
                        </a:rPr>
                        <a:t>216</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倪老师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校选课（网课）</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0771-3233654</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8"/>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dirty="0" smtClean="0">
                          <a:latin typeface="黑体" panose="02010609060101010101" pitchFamily="49" charset="-122"/>
                          <a:ea typeface="黑体" panose="02010609060101010101" pitchFamily="49" charset="-122"/>
                        </a:rPr>
                        <a:t>实践教学管理岗（一）</a:t>
                      </a:r>
                      <a:r>
                        <a:rPr lang="en-US" altLang="zh-CN" dirty="0" smtClean="0">
                          <a:latin typeface="黑体" panose="02010609060101010101" pitchFamily="49" charset="-122"/>
                          <a:ea typeface="黑体" panose="02010609060101010101" pitchFamily="49" charset="-122"/>
                        </a:rPr>
                        <a:t>214</a:t>
                      </a:r>
                      <a:r>
                        <a:rPr lang="zh-CN" altLang="en-US" dirty="0" smtClean="0">
                          <a:latin typeface="黑体" panose="02010609060101010101" pitchFamily="49" charset="-122"/>
                          <a:ea typeface="黑体" panose="02010609060101010101" pitchFamily="49" charset="-122"/>
                        </a:rPr>
                        <a:t>办公室</a:t>
                      </a:r>
                    </a:p>
                  </a:txBody>
                  <a:tcPr/>
                </a:tc>
                <a:tc>
                  <a:txBody>
                    <a:bodyPr/>
                    <a:lstStyle/>
                    <a:p>
                      <a:pPr algn="ctr"/>
                      <a:r>
                        <a:rPr lang="zh-CN" altLang="en-US" dirty="0" smtClean="0">
                          <a:latin typeface="黑体" panose="02010609060101010101" pitchFamily="49" charset="-122"/>
                          <a:ea typeface="黑体" panose="02010609060101010101" pitchFamily="49" charset="-122"/>
                        </a:rPr>
                        <a:t>程老师</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zh-CN" altLang="en-US" dirty="0" smtClean="0">
                          <a:latin typeface="黑体" panose="02010609060101010101" pitchFamily="49" charset="-122"/>
                          <a:ea typeface="黑体" panose="02010609060101010101" pitchFamily="49" charset="-122"/>
                        </a:rPr>
                        <a:t>毕业论文管理、毕业论文管理系统</a:t>
                      </a:r>
                      <a:endParaRPr lang="zh-CN" altLang="en-US" dirty="0">
                        <a:latin typeface="黑体" panose="02010609060101010101" pitchFamily="49" charset="-122"/>
                        <a:ea typeface="黑体" panose="02010609060101010101" pitchFamily="49" charset="-122"/>
                      </a:endParaRPr>
                    </a:p>
                  </a:txBody>
                  <a:tcPr/>
                </a:tc>
                <a:tc>
                  <a:txBody>
                    <a:bodyPr/>
                    <a:lstStyle/>
                    <a:p>
                      <a:pPr algn="ctr"/>
                      <a:r>
                        <a:rPr lang="en-US" altLang="zh-CN" dirty="0" smtClean="0">
                          <a:latin typeface="黑体" panose="02010609060101010101" pitchFamily="49" charset="-122"/>
                          <a:ea typeface="黑体" panose="02010609060101010101" pitchFamily="49" charset="-122"/>
                        </a:rPr>
                        <a:t>0771-3272562</a:t>
                      </a:r>
                      <a:endParaRPr lang="zh-CN" altLang="en-US" dirty="0">
                        <a:latin typeface="黑体" panose="02010609060101010101" pitchFamily="49" charset="-122"/>
                        <a:ea typeface="黑体" panose="02010609060101010101" pitchFamily="49" charset="-122"/>
                      </a:endParaRPr>
                    </a:p>
                  </a:txBody>
                  <a:tcPr/>
                </a:tc>
                <a:extLst>
                  <a:ext uri="{0D108BD9-81ED-4DB2-BD59-A6C34878D82A}">
                    <a16:rowId xmlns:a16="http://schemas.microsoft.com/office/drawing/2014/main" xmlns="" val="10009"/>
                  </a:ext>
                </a:extLst>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TZhYzljZTJmZmIxMDFjYTU3MmU1YmIzNTg5ZWI4NzIifQ=="/>
  <p:tag name="KSO_WPP_MARK_KEY" val="774d8cbb-f54f-452a-8bc7-639d9e5ea1ab"/>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081_1*a*1"/>
  <p:tag name="KSO_WM_TEMPLATE_CATEGORY" val="custom"/>
  <p:tag name="KSO_WM_TEMPLATE_INDEX" val="20205081"/>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TABLE_ENDDRAG_ORIGIN_RECT" val="811*411"/>
  <p:tag name="TABLE_ENDDRAG_RECT" val="32*116*811*411"/>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44.09527559055124,&quot;left&quot;:326.91212598425193,&quot;top&quot;:167.14763779527559,&quot;width&quot;:558.011968503936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ot="0" spcFirstLastPara="0" vertOverflow="overflow" horzOverflow="overflow" vert="horz" wrap="square" lIns="91440" tIns="45720" rIns="91440" bIns="45720" numCol="1" spcCol="0" rtlCol="0" fromWordArt="0" anchor="ctr" anchorCtr="0" forceAA="0" compatLnSpc="1">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rot="0" vertOverflow="overflow" horzOverflow="overflow" vert="horz" wrap="square" lIns="91440" tIns="45720" rIns="91440" bIns="45720" numCol="1" spcCol="0" rtlCol="0" fromWordArt="0" anchor="ctr" anchorCtr="0" compatLnSpc="1">
        <a:noAutofit/>
      </a:bodyP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rot="0" vertOverflow="overflow" horzOverflow="overflow" vert="horz" wrap="square" lIns="91440" tIns="45720" rIns="91440" bIns="45720" numCol="1" spcCol="0" rtlCol="0" fromWordArt="0" anchor="ctr" anchorCtr="0" compatLnSpc="1">
        <a:noAutofit/>
      </a:bodyP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rgbClr val="FFFFFF"/>
        </a:fillRef>
        <a:effectRef idx="0">
          <a:srgbClr val="FFFFFF"/>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7891</Words>
  <Application>Microsoft Office PowerPoint</Application>
  <PresentationFormat>自定义</PresentationFormat>
  <Paragraphs>672</Paragraphs>
  <Slides>66</Slides>
  <Notes>12</Notes>
  <HiddenSlides>0</HiddenSlides>
  <MMClips>0</MMClips>
  <ScaleCrop>false</ScaleCrop>
  <HeadingPairs>
    <vt:vector size="4" baseType="variant">
      <vt:variant>
        <vt:lpstr>主题</vt:lpstr>
      </vt:variant>
      <vt:variant>
        <vt:i4>3</vt:i4>
      </vt:variant>
      <vt:variant>
        <vt:lpstr>幻灯片标题</vt:lpstr>
      </vt:variant>
      <vt:variant>
        <vt:i4>66</vt:i4>
      </vt:variant>
    </vt:vector>
  </HeadingPairs>
  <TitlesOfParts>
    <vt:vector size="69" baseType="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zwz_pc</dc:creator>
  <cp:lastModifiedBy>sunxiang</cp:lastModifiedBy>
  <cp:revision>1842</cp:revision>
  <cp:lastPrinted>2019-04-01T02:47:00Z</cp:lastPrinted>
  <dcterms:created xsi:type="dcterms:W3CDTF">2017-05-22T00:12:00Z</dcterms:created>
  <dcterms:modified xsi:type="dcterms:W3CDTF">2025-10-31T00:45:17Z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KSORubyTemplateID">
    <vt:lpwstr>2</vt:lpwstr>
  </property>
  <property fmtid="{D5CDD505-2E9C-101B-9397-08002B2CF9AE}" pid="4" name="ICV">
    <vt:lpwstr>50F60F5706354B9C9F08A53D363935EB_13</vt:lpwstr>
  </property>
</Properties>
</file>